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58" r:id="rId3"/>
    <p:sldId id="615" r:id="rId4"/>
    <p:sldId id="572" r:id="rId5"/>
    <p:sldId id="259" r:id="rId6"/>
    <p:sldId id="639" r:id="rId7"/>
    <p:sldId id="616" r:id="rId8"/>
    <p:sldId id="617" r:id="rId9"/>
    <p:sldId id="771" r:id="rId10"/>
    <p:sldId id="883" r:id="rId11"/>
    <p:sldId id="905" r:id="rId12"/>
    <p:sldId id="668" r:id="rId13"/>
    <p:sldId id="892" r:id="rId14"/>
    <p:sldId id="929" r:id="rId15"/>
    <p:sldId id="930" r:id="rId16"/>
    <p:sldId id="931" r:id="rId17"/>
    <p:sldId id="932" r:id="rId18"/>
    <p:sldId id="933" r:id="rId19"/>
    <p:sldId id="783" r:id="rId20"/>
    <p:sldId id="784" r:id="rId21"/>
    <p:sldId id="630" r:id="rId22"/>
    <p:sldId id="371" r:id="rId23"/>
    <p:sldId id="721" r:id="rId24"/>
    <p:sldId id="667" r:id="rId25"/>
    <p:sldId id="785" r:id="rId26"/>
    <p:sldId id="525" r:id="rId27"/>
    <p:sldId id="674" r:id="rId28"/>
    <p:sldId id="919" r:id="rId29"/>
    <p:sldId id="926" r:id="rId30"/>
    <p:sldId id="927" r:id="rId31"/>
    <p:sldId id="928" r:id="rId32"/>
    <p:sldId id="789" r:id="rId33"/>
    <p:sldId id="414" r:id="rId34"/>
  </p:sldIdLst>
  <p:sldSz cx="18288000" cy="10287000"/>
  <p:notesSz cx="6858000" cy="9144000"/>
  <p:embeddedFontLst>
    <p:embeddedFont>
      <p:font typeface="Canva Sans Bold" panose="020B0604020202020204" charset="0"/>
      <p:regular r:id="rId36"/>
      <p:bold r:id="rId37"/>
    </p:embeddedFont>
    <p:embeddedFont>
      <p:font typeface="Open Sans" panose="020B0606030504020204" pitchFamily="34" charset="0"/>
      <p:regular r:id="rId38"/>
      <p:bold r:id="rId39"/>
      <p:italic r:id="rId40"/>
      <p:boldItalic r:id="rId41"/>
    </p:embeddedFont>
    <p:embeddedFont>
      <p:font typeface="Open Sans Bold" panose="020B080603050402020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81" autoAdjust="0"/>
    <p:restoredTop sz="94538" autoAdjust="0"/>
  </p:normalViewPr>
  <p:slideViewPr>
    <p:cSldViewPr>
      <p:cViewPr varScale="1">
        <p:scale>
          <a:sx n="39" d="100"/>
          <a:sy n="39" d="100"/>
        </p:scale>
        <p:origin x="62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3CBABE-75BE-B644-AA83-D3CF161719C7}" type="datetimeFigureOut">
              <a:rPr lang="en-US" smtClean="0"/>
              <a:t>2/20/2026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04A60-9D22-D248-A083-CC419C3D0C21}" type="slidenum">
              <a:rPr lang="en-US" smtClean="0"/>
              <a:t>‹#›</a:t>
            </a:fld>
            <a:endParaRPr lang="en-US"/>
          </a:p>
        </p:txBody>
      </p:sp>
    </p:spTree>
    <p:extLst>
      <p:ext uri="{BB962C8B-B14F-4D97-AF65-F5344CB8AC3E}">
        <p14:creationId xmlns:p14="http://schemas.microsoft.com/office/powerpoint/2010/main" val="3091777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1623A-5D0F-F9DB-B6C1-44FDC175C1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153F9F-57CB-A48B-3279-2C2084493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EF789D-D068-8F26-712D-B45CEBD119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F50DA8-2836-12B6-DA42-A1AF21C9D9A5}"/>
              </a:ext>
            </a:extLst>
          </p:cNvPr>
          <p:cNvSpPr>
            <a:spLocks noGrp="1"/>
          </p:cNvSpPr>
          <p:nvPr>
            <p:ph type="sldNum" sz="quarter" idx="5"/>
          </p:nvPr>
        </p:nvSpPr>
        <p:spPr/>
        <p:txBody>
          <a:bodyPr/>
          <a:lstStyle/>
          <a:p>
            <a:fld id="{B2604A60-9D22-D248-A083-CC419C3D0C21}" type="slidenum">
              <a:rPr lang="en-US" smtClean="0"/>
              <a:t>13</a:t>
            </a:fld>
            <a:endParaRPr lang="en-US"/>
          </a:p>
        </p:txBody>
      </p:sp>
    </p:spTree>
    <p:extLst>
      <p:ext uri="{BB962C8B-B14F-4D97-AF65-F5344CB8AC3E}">
        <p14:creationId xmlns:p14="http://schemas.microsoft.com/office/powerpoint/2010/main" val="1806630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8A2F3-31E8-F8F7-4F59-008EF05C24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68FE46-83D0-057F-FDC9-A1608FDF99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079767-9675-6094-30E4-C10F4E48F4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1F8F71-1973-76FF-EDDB-8785D04F00A0}"/>
              </a:ext>
            </a:extLst>
          </p:cNvPr>
          <p:cNvSpPr>
            <a:spLocks noGrp="1"/>
          </p:cNvSpPr>
          <p:nvPr>
            <p:ph type="sldNum" sz="quarter" idx="5"/>
          </p:nvPr>
        </p:nvSpPr>
        <p:spPr/>
        <p:txBody>
          <a:bodyPr/>
          <a:lstStyle/>
          <a:p>
            <a:fld id="{B2604A60-9D22-D248-A083-CC419C3D0C21}" type="slidenum">
              <a:rPr lang="en-US" smtClean="0"/>
              <a:t>29</a:t>
            </a:fld>
            <a:endParaRPr lang="en-US"/>
          </a:p>
        </p:txBody>
      </p:sp>
    </p:spTree>
    <p:extLst>
      <p:ext uri="{BB962C8B-B14F-4D97-AF65-F5344CB8AC3E}">
        <p14:creationId xmlns:p14="http://schemas.microsoft.com/office/powerpoint/2010/main" val="1811383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59EFB-C736-8C1B-4DAF-FB39760F4C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5C341-5E63-B27D-6E19-AC195F6A68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C39DD5-02E2-D678-D87B-F8E42C63E1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8DEC15-958F-874B-E491-CD87911E0196}"/>
              </a:ext>
            </a:extLst>
          </p:cNvPr>
          <p:cNvSpPr>
            <a:spLocks noGrp="1"/>
          </p:cNvSpPr>
          <p:nvPr>
            <p:ph type="sldNum" sz="quarter" idx="5"/>
          </p:nvPr>
        </p:nvSpPr>
        <p:spPr/>
        <p:txBody>
          <a:bodyPr/>
          <a:lstStyle/>
          <a:p>
            <a:fld id="{B2604A60-9D22-D248-A083-CC419C3D0C21}" type="slidenum">
              <a:rPr lang="en-US" smtClean="0"/>
              <a:t>30</a:t>
            </a:fld>
            <a:endParaRPr lang="en-US"/>
          </a:p>
        </p:txBody>
      </p:sp>
    </p:spTree>
    <p:extLst>
      <p:ext uri="{BB962C8B-B14F-4D97-AF65-F5344CB8AC3E}">
        <p14:creationId xmlns:p14="http://schemas.microsoft.com/office/powerpoint/2010/main" val="2608953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ABDFC-F6C9-D658-2FDF-11636D61AD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7E93A-3E07-B1A3-03A0-51461DDDF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BA1D0-A1BC-0402-0870-3F5AC68A23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6C7D6C-E6C6-9289-DA5D-924A7D4E5021}"/>
              </a:ext>
            </a:extLst>
          </p:cNvPr>
          <p:cNvSpPr>
            <a:spLocks noGrp="1"/>
          </p:cNvSpPr>
          <p:nvPr>
            <p:ph type="sldNum" sz="quarter" idx="5"/>
          </p:nvPr>
        </p:nvSpPr>
        <p:spPr/>
        <p:txBody>
          <a:bodyPr/>
          <a:lstStyle/>
          <a:p>
            <a:fld id="{B2604A60-9D22-D248-A083-CC419C3D0C21}" type="slidenum">
              <a:rPr lang="en-US" smtClean="0"/>
              <a:t>31</a:t>
            </a:fld>
            <a:endParaRPr lang="en-US"/>
          </a:p>
        </p:txBody>
      </p:sp>
    </p:spTree>
    <p:extLst>
      <p:ext uri="{BB962C8B-B14F-4D97-AF65-F5344CB8AC3E}">
        <p14:creationId xmlns:p14="http://schemas.microsoft.com/office/powerpoint/2010/main" val="3384887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ACDE2-5AD5-52A9-B469-2CE2272C18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56732-3440-878D-98DD-D4E6FDCF7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FFAFED-41DE-1F33-D705-E07F3647DD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696D3C-A1D7-2242-A616-C85988BD8A1D}"/>
              </a:ext>
            </a:extLst>
          </p:cNvPr>
          <p:cNvSpPr>
            <a:spLocks noGrp="1"/>
          </p:cNvSpPr>
          <p:nvPr>
            <p:ph type="sldNum" sz="quarter" idx="5"/>
          </p:nvPr>
        </p:nvSpPr>
        <p:spPr/>
        <p:txBody>
          <a:bodyPr/>
          <a:lstStyle/>
          <a:p>
            <a:fld id="{B2604A60-9D22-D248-A083-CC419C3D0C21}" type="slidenum">
              <a:rPr lang="en-US" smtClean="0"/>
              <a:t>14</a:t>
            </a:fld>
            <a:endParaRPr lang="en-US"/>
          </a:p>
        </p:txBody>
      </p:sp>
    </p:spTree>
    <p:extLst>
      <p:ext uri="{BB962C8B-B14F-4D97-AF65-F5344CB8AC3E}">
        <p14:creationId xmlns:p14="http://schemas.microsoft.com/office/powerpoint/2010/main" val="3866405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77A64-6E74-F940-B97A-6D2FBE193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394222-7995-0AC6-B022-F68FB6D239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16D24-A338-1EE9-A7B7-0C55E355DE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0A0A08-8533-142D-135C-C283B9439D14}"/>
              </a:ext>
            </a:extLst>
          </p:cNvPr>
          <p:cNvSpPr>
            <a:spLocks noGrp="1"/>
          </p:cNvSpPr>
          <p:nvPr>
            <p:ph type="sldNum" sz="quarter" idx="5"/>
          </p:nvPr>
        </p:nvSpPr>
        <p:spPr/>
        <p:txBody>
          <a:bodyPr/>
          <a:lstStyle/>
          <a:p>
            <a:fld id="{B2604A60-9D22-D248-A083-CC419C3D0C21}" type="slidenum">
              <a:rPr lang="en-US" smtClean="0"/>
              <a:t>15</a:t>
            </a:fld>
            <a:endParaRPr lang="en-US"/>
          </a:p>
        </p:txBody>
      </p:sp>
    </p:spTree>
    <p:extLst>
      <p:ext uri="{BB962C8B-B14F-4D97-AF65-F5344CB8AC3E}">
        <p14:creationId xmlns:p14="http://schemas.microsoft.com/office/powerpoint/2010/main" val="134868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06BFB-DFDE-379D-019A-5425EBFBCE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2D497-4D9B-FE8A-EF6C-A9291B6448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5477E5-FE86-0844-AB8F-1D32BCCCB7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B65841-3352-35B2-2090-AD1B66EF3CFC}"/>
              </a:ext>
            </a:extLst>
          </p:cNvPr>
          <p:cNvSpPr>
            <a:spLocks noGrp="1"/>
          </p:cNvSpPr>
          <p:nvPr>
            <p:ph type="sldNum" sz="quarter" idx="5"/>
          </p:nvPr>
        </p:nvSpPr>
        <p:spPr/>
        <p:txBody>
          <a:bodyPr/>
          <a:lstStyle/>
          <a:p>
            <a:fld id="{B2604A60-9D22-D248-A083-CC419C3D0C21}" type="slidenum">
              <a:rPr lang="en-US" smtClean="0"/>
              <a:t>16</a:t>
            </a:fld>
            <a:endParaRPr lang="en-US"/>
          </a:p>
        </p:txBody>
      </p:sp>
    </p:spTree>
    <p:extLst>
      <p:ext uri="{BB962C8B-B14F-4D97-AF65-F5344CB8AC3E}">
        <p14:creationId xmlns:p14="http://schemas.microsoft.com/office/powerpoint/2010/main" val="1017519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60A35-3483-89CA-1BC9-300F651AEE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CCC01-49B3-DA33-CEEC-C05E02F3FD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C7B7C-C8C7-6CB4-EAD6-4E422BF112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D6CC5E-680F-1BA5-A2D5-CFAA4517F8AC}"/>
              </a:ext>
            </a:extLst>
          </p:cNvPr>
          <p:cNvSpPr>
            <a:spLocks noGrp="1"/>
          </p:cNvSpPr>
          <p:nvPr>
            <p:ph type="sldNum" sz="quarter" idx="5"/>
          </p:nvPr>
        </p:nvSpPr>
        <p:spPr/>
        <p:txBody>
          <a:bodyPr/>
          <a:lstStyle/>
          <a:p>
            <a:fld id="{B2604A60-9D22-D248-A083-CC419C3D0C21}" type="slidenum">
              <a:rPr lang="en-US" smtClean="0"/>
              <a:t>17</a:t>
            </a:fld>
            <a:endParaRPr lang="en-US"/>
          </a:p>
        </p:txBody>
      </p:sp>
    </p:spTree>
    <p:extLst>
      <p:ext uri="{BB962C8B-B14F-4D97-AF65-F5344CB8AC3E}">
        <p14:creationId xmlns:p14="http://schemas.microsoft.com/office/powerpoint/2010/main" val="2535329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646BF-0B6E-A551-0602-3D0348E49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94590B-75A9-3B7D-9522-33BC5249F0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38DCFD-A49E-D008-DA1D-6E7358ECA8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F266D8-BD80-A1DB-5E34-C382D7BEEDE9}"/>
              </a:ext>
            </a:extLst>
          </p:cNvPr>
          <p:cNvSpPr>
            <a:spLocks noGrp="1"/>
          </p:cNvSpPr>
          <p:nvPr>
            <p:ph type="sldNum" sz="quarter" idx="5"/>
          </p:nvPr>
        </p:nvSpPr>
        <p:spPr/>
        <p:txBody>
          <a:bodyPr/>
          <a:lstStyle/>
          <a:p>
            <a:fld id="{B2604A60-9D22-D248-A083-CC419C3D0C21}" type="slidenum">
              <a:rPr lang="en-US" smtClean="0"/>
              <a:t>18</a:t>
            </a:fld>
            <a:endParaRPr lang="en-US"/>
          </a:p>
        </p:txBody>
      </p:sp>
    </p:spTree>
    <p:extLst>
      <p:ext uri="{BB962C8B-B14F-4D97-AF65-F5344CB8AC3E}">
        <p14:creationId xmlns:p14="http://schemas.microsoft.com/office/powerpoint/2010/main" val="106319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CF486-3647-B5EE-39E5-272F5616E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7B705-63F2-943D-C703-FD676A0FF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6C62C-C744-1FAE-2C28-955FCBC91A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FE0847-819E-CED4-48DB-904597B6F19C}"/>
              </a:ext>
            </a:extLst>
          </p:cNvPr>
          <p:cNvSpPr>
            <a:spLocks noGrp="1"/>
          </p:cNvSpPr>
          <p:nvPr>
            <p:ph type="sldNum" sz="quarter" idx="5"/>
          </p:nvPr>
        </p:nvSpPr>
        <p:spPr/>
        <p:txBody>
          <a:bodyPr/>
          <a:lstStyle/>
          <a:p>
            <a:fld id="{B2604A60-9D22-D248-A083-CC419C3D0C21}" type="slidenum">
              <a:rPr lang="en-US" smtClean="0"/>
              <a:t>20</a:t>
            </a:fld>
            <a:endParaRPr lang="en-US"/>
          </a:p>
        </p:txBody>
      </p:sp>
    </p:spTree>
    <p:extLst>
      <p:ext uri="{BB962C8B-B14F-4D97-AF65-F5344CB8AC3E}">
        <p14:creationId xmlns:p14="http://schemas.microsoft.com/office/powerpoint/2010/main" val="931540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04A60-9D22-D248-A083-CC419C3D0C21}" type="slidenum">
              <a:rPr lang="en-US" smtClean="0"/>
              <a:t>24</a:t>
            </a:fld>
            <a:endParaRPr lang="en-US"/>
          </a:p>
        </p:txBody>
      </p:sp>
    </p:spTree>
    <p:extLst>
      <p:ext uri="{BB962C8B-B14F-4D97-AF65-F5344CB8AC3E}">
        <p14:creationId xmlns:p14="http://schemas.microsoft.com/office/powerpoint/2010/main" val="2309725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BBD4E-2D86-2CC6-D9FF-F0A45AD702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B79D3-7906-0100-42D5-0862954D59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98D20B-3FED-DC10-9E39-2244DE3A76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A1905D-76E4-34F7-019A-076AF7D14300}"/>
              </a:ext>
            </a:extLst>
          </p:cNvPr>
          <p:cNvSpPr>
            <a:spLocks noGrp="1"/>
          </p:cNvSpPr>
          <p:nvPr>
            <p:ph type="sldNum" sz="quarter" idx="5"/>
          </p:nvPr>
        </p:nvSpPr>
        <p:spPr/>
        <p:txBody>
          <a:bodyPr/>
          <a:lstStyle/>
          <a:p>
            <a:fld id="{B2604A60-9D22-D248-A083-CC419C3D0C21}" type="slidenum">
              <a:rPr lang="en-US" smtClean="0"/>
              <a:t>28</a:t>
            </a:fld>
            <a:endParaRPr lang="en-US"/>
          </a:p>
        </p:txBody>
      </p:sp>
    </p:spTree>
    <p:extLst>
      <p:ext uri="{BB962C8B-B14F-4D97-AF65-F5344CB8AC3E}">
        <p14:creationId xmlns:p14="http://schemas.microsoft.com/office/powerpoint/2010/main" val="3831315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mailto:dannawig2@gmail.com"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mailto:office@fccucc.or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mailto:dannawig2@gmail.com"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AFA4D2-0E45-5187-6ACC-E6B285BEA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12"/>
            <a:ext cx="18292999" cy="102841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E522920F-632B-F30B-05CF-D4F7B412374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2EA1671-2DE7-B5B6-1DD1-32C66D3BEB6C}"/>
              </a:ext>
            </a:extLst>
          </p:cNvPr>
          <p:cNvSpPr/>
          <p:nvPr/>
        </p:nvSpPr>
        <p:spPr>
          <a:xfrm>
            <a:off x="-1"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2"/>
            <a:stretch>
              <a:fillRect r="-2742"/>
            </a:stretch>
          </a:blipFill>
        </p:spPr>
        <p:txBody>
          <a:bodyPr/>
          <a:lstStyle/>
          <a:p>
            <a:endParaRPr lang="en-US" dirty="0"/>
          </a:p>
        </p:txBody>
      </p:sp>
      <p:sp>
        <p:nvSpPr>
          <p:cNvPr id="3" name="TextBox 3">
            <a:extLst>
              <a:ext uri="{FF2B5EF4-FFF2-40B4-BE49-F238E27FC236}">
                <a16:creationId xmlns:a16="http://schemas.microsoft.com/office/drawing/2014/main" id="{DCDB49DF-7096-33B0-0018-517BAB135439}"/>
              </a:ext>
            </a:extLst>
          </p:cNvPr>
          <p:cNvSpPr txBox="1"/>
          <p:nvPr/>
        </p:nvSpPr>
        <p:spPr>
          <a:xfrm>
            <a:off x="1771023" y="190500"/>
            <a:ext cx="14745921" cy="9048631"/>
          </a:xfrm>
          <a:prstGeom prst="rect">
            <a:avLst/>
          </a:prstGeom>
        </p:spPr>
        <p:txBody>
          <a:bodyPr wrap="square" lIns="0" tIns="0" rIns="0" bIns="0" rtlCol="0" anchor="t">
            <a:spAutoFit/>
          </a:bodyPr>
          <a:lstStyle/>
          <a:p>
            <a:pPr algn="ctr"/>
            <a:r>
              <a:rPr lang="en-US" sz="7200" b="1" spc="-286" dirty="0">
                <a:solidFill>
                  <a:srgbClr val="FFFF00"/>
                </a:solidFill>
                <a:latin typeface="Open Sans Bold"/>
                <a:ea typeface="Open Sans" panose="020B0606030504020204" pitchFamily="34" charset="0"/>
                <a:cs typeface="Open Sans" panose="020B0606030504020204" pitchFamily="34" charset="0"/>
              </a:rPr>
              <a:t>CALL TO WORSHIP</a:t>
            </a:r>
          </a:p>
          <a:p>
            <a:pPr>
              <a:spcAft>
                <a:spcPts val="600"/>
              </a:spcAft>
            </a:pPr>
            <a:endParaRPr lang="en-US" sz="5400" spc="-286"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5400" spc="-286" dirty="0">
                <a:latin typeface="Open Sans" panose="020B0606030504020204" pitchFamily="34" charset="0"/>
                <a:ea typeface="Open Sans" panose="020B0606030504020204" pitchFamily="34" charset="0"/>
                <a:cs typeface="Open Sans" panose="020B0606030504020204" pitchFamily="34" charset="0"/>
              </a:rPr>
              <a:t>One:	Welcome to all who have come in search of 			something;</a:t>
            </a:r>
          </a:p>
          <a:p>
            <a:pPr>
              <a:spcAft>
                <a:spcPts val="600"/>
              </a:spcAft>
            </a:pPr>
            <a:endParaRPr lang="en-US" sz="5400" spc="-286"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5400" b="1" spc="-286" dirty="0">
                <a:latin typeface="Open Sans" panose="020B0606030504020204" pitchFamily="34" charset="0"/>
                <a:ea typeface="Open Sans" panose="020B0606030504020204" pitchFamily="34" charset="0"/>
                <a:cs typeface="Open Sans" panose="020B0606030504020204" pitchFamily="34" charset="0"/>
              </a:rPr>
              <a:t>All:	We have come to seek the living God.</a:t>
            </a:r>
          </a:p>
          <a:p>
            <a:pPr>
              <a:spcAft>
                <a:spcPts val="600"/>
              </a:spcAft>
            </a:pPr>
            <a:endParaRPr lang="en-US" sz="5400" b="1" spc="-286"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5400" spc="-286" dirty="0">
                <a:latin typeface="Open Sans" panose="020B0606030504020204" pitchFamily="34" charset="0"/>
                <a:ea typeface="Open Sans" panose="020B0606030504020204" pitchFamily="34" charset="0"/>
                <a:cs typeface="Open Sans" panose="020B0606030504020204" pitchFamily="34" charset="0"/>
              </a:rPr>
              <a:t>One:	Happy are those who find a way and follow 			that path;</a:t>
            </a:r>
          </a:p>
          <a:p>
            <a:endParaRPr lang="en-US" sz="5400" b="1" spc="-286"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4">
            <a:extLst>
              <a:ext uri="{FF2B5EF4-FFF2-40B4-BE49-F238E27FC236}">
                <a16:creationId xmlns:a16="http://schemas.microsoft.com/office/drawing/2014/main" id="{4B904C6D-A3E3-EA8B-03D1-6EEB332034A1}"/>
              </a:ext>
            </a:extLst>
          </p:cNvPr>
          <p:cNvSpPr>
            <a:spLocks noChangeArrowheads="1"/>
          </p:cNvSpPr>
          <p:nvPr/>
        </p:nvSpPr>
        <p:spPr bwMode="auto">
          <a:xfrm>
            <a:off x="0" y="516523"/>
            <a:ext cx="9669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999999"/>
                </a:solidFill>
                <a:effectLst/>
                <a:latin typeface="Calibri" panose="020F0502020204030204" pitchFamily="34" charset="0"/>
                <a:ea typeface="Aptos" panose="020B0004020202020204" pitchFamily="34" charset="0"/>
                <a:cs typeface="Calibri" panose="020F0502020204030204" pitchFamily="34" charset="0"/>
              </a:rPr>
              <a:t>                 </a:t>
            </a:r>
            <a:r>
              <a:rPr kumimoji="0" lang="en-US" altLang="en-US" sz="16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42068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A7C7561E-F6D6-2F41-0F16-1318636798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66794F2-B73E-C410-27DB-036AC4EA6C19}"/>
              </a:ext>
            </a:extLst>
          </p:cNvPr>
          <p:cNvSpPr/>
          <p:nvPr/>
        </p:nvSpPr>
        <p:spPr>
          <a:xfrm>
            <a:off x="-1"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2"/>
            <a:stretch>
              <a:fillRect r="-2742"/>
            </a:stretch>
          </a:blipFill>
        </p:spPr>
        <p:txBody>
          <a:bodyPr/>
          <a:lstStyle/>
          <a:p>
            <a:endParaRPr lang="en-US" dirty="0"/>
          </a:p>
        </p:txBody>
      </p:sp>
      <p:sp>
        <p:nvSpPr>
          <p:cNvPr id="3" name="TextBox 3">
            <a:extLst>
              <a:ext uri="{FF2B5EF4-FFF2-40B4-BE49-F238E27FC236}">
                <a16:creationId xmlns:a16="http://schemas.microsoft.com/office/drawing/2014/main" id="{1C70C3FC-7D9A-EC72-8F6E-E5410E616643}"/>
              </a:ext>
            </a:extLst>
          </p:cNvPr>
          <p:cNvSpPr txBox="1"/>
          <p:nvPr/>
        </p:nvSpPr>
        <p:spPr>
          <a:xfrm>
            <a:off x="1771023" y="190500"/>
            <a:ext cx="14745921" cy="9802684"/>
          </a:xfrm>
          <a:prstGeom prst="rect">
            <a:avLst/>
          </a:prstGeom>
        </p:spPr>
        <p:txBody>
          <a:bodyPr wrap="square" lIns="0" tIns="0" rIns="0" bIns="0" rtlCol="0" anchor="t">
            <a:spAutoFit/>
          </a:bodyPr>
          <a:lstStyle/>
          <a:p>
            <a:pPr algn="ctr"/>
            <a:r>
              <a:rPr lang="en-US" sz="7200" b="1" spc="-286" dirty="0">
                <a:solidFill>
                  <a:srgbClr val="FFFF00"/>
                </a:solidFill>
                <a:latin typeface="Open Sans Bold"/>
                <a:ea typeface="Open Sans" panose="020B0606030504020204" pitchFamily="34" charset="0"/>
                <a:cs typeface="Open Sans" panose="020B0606030504020204" pitchFamily="34" charset="0"/>
              </a:rPr>
              <a:t>CALL TO WORSHIP</a:t>
            </a:r>
          </a:p>
          <a:p>
            <a:endParaRPr lang="en-US" sz="5400" spc="-286"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5400" b="1" spc="-286" dirty="0">
                <a:latin typeface="Open Sans" panose="020B0606030504020204" pitchFamily="34" charset="0"/>
                <a:ea typeface="Open Sans" panose="020B0606030504020204" pitchFamily="34" charset="0"/>
                <a:cs typeface="Open Sans" panose="020B0606030504020204" pitchFamily="34" charset="0"/>
              </a:rPr>
              <a:t>All:	We do not make this journey by 						ourselves.</a:t>
            </a:r>
          </a:p>
          <a:p>
            <a:pPr>
              <a:spcAft>
                <a:spcPts val="600"/>
              </a:spcAft>
            </a:pPr>
            <a:endParaRPr lang="en-US" sz="5400" b="1" spc="-286"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5400" spc="-286" dirty="0">
                <a:latin typeface="Open Sans" panose="020B0606030504020204" pitchFamily="34" charset="0"/>
                <a:ea typeface="Open Sans" panose="020B0606030504020204" pitchFamily="34" charset="0"/>
                <a:cs typeface="Open Sans" panose="020B0606030504020204" pitchFamily="34" charset="0"/>
              </a:rPr>
              <a:t>One:	Blessed are those who embrace the search 			and welcome the mystery.</a:t>
            </a:r>
          </a:p>
          <a:p>
            <a:pPr>
              <a:spcAft>
                <a:spcPts val="600"/>
              </a:spcAft>
            </a:pPr>
            <a:endParaRPr lang="en-US" sz="5400" spc="-286"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5400" b="1" spc="-286" dirty="0">
                <a:latin typeface="Open Sans" panose="020B0606030504020204" pitchFamily="34" charset="0"/>
                <a:ea typeface="Open Sans" panose="020B0606030504020204" pitchFamily="34" charset="0"/>
                <a:cs typeface="Open Sans" panose="020B0606030504020204" pitchFamily="34" charset="0"/>
              </a:rPr>
              <a:t>All:	In curiosity, in trust, with hope, let us 				worship God.</a:t>
            </a:r>
          </a:p>
          <a:p>
            <a:endParaRPr lang="en-US" sz="5400" b="1" spc="-286"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4">
            <a:extLst>
              <a:ext uri="{FF2B5EF4-FFF2-40B4-BE49-F238E27FC236}">
                <a16:creationId xmlns:a16="http://schemas.microsoft.com/office/drawing/2014/main" id="{FA2BF1CA-284A-D0BF-D09E-7F34638ECD6B}"/>
              </a:ext>
            </a:extLst>
          </p:cNvPr>
          <p:cNvSpPr>
            <a:spLocks noChangeArrowheads="1"/>
          </p:cNvSpPr>
          <p:nvPr/>
        </p:nvSpPr>
        <p:spPr bwMode="auto">
          <a:xfrm>
            <a:off x="0" y="516523"/>
            <a:ext cx="9669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999999"/>
                </a:solidFill>
                <a:effectLst/>
                <a:latin typeface="Calibri" panose="020F0502020204030204" pitchFamily="34" charset="0"/>
                <a:ea typeface="Aptos" panose="020B0004020202020204" pitchFamily="34" charset="0"/>
                <a:cs typeface="Calibri" panose="020F0502020204030204" pitchFamily="34" charset="0"/>
              </a:rPr>
              <a:t>                 </a:t>
            </a:r>
            <a:r>
              <a:rPr kumimoji="0" lang="en-US" altLang="en-US" sz="16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95746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211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D704-0780-EAD5-5417-6DE983F7ADD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539CA3F-4E5C-E29F-DFDE-254E176A9EDB}"/>
              </a:ext>
            </a:extLst>
          </p:cNvPr>
          <p:cNvSpPr/>
          <p:nvPr/>
        </p:nvSpPr>
        <p:spPr>
          <a:xfrm>
            <a:off x="0"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3"/>
            <a:stretch>
              <a:fillRect r="-2742"/>
            </a:stretch>
          </a:blipFill>
        </p:spPr>
        <p: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E7562001-C87F-F690-4A90-64D3D949C82E}"/>
              </a:ext>
            </a:extLst>
          </p:cNvPr>
          <p:cNvSpPr txBox="1"/>
          <p:nvPr/>
        </p:nvSpPr>
        <p:spPr>
          <a:xfrm flipH="1">
            <a:off x="9384356" y="2704055"/>
            <a:ext cx="8675042" cy="769441"/>
          </a:xfrm>
          <a:prstGeom prst="rect">
            <a:avLst/>
          </a:prstGeom>
          <a:noFill/>
        </p:spPr>
        <p:txBody>
          <a:bodyPr wrap="square" rtlCol="0">
            <a:spAutoFit/>
          </a:bodyPr>
          <a:lstStyle/>
          <a:p>
            <a:pPr marL="0" marR="0">
              <a:tabLst>
                <a:tab pos="457200" algn="r"/>
                <a:tab pos="3714750" algn="l"/>
                <a:tab pos="6858000" algn="r"/>
              </a:tabLst>
            </a:pPr>
            <a:r>
              <a:rPr lang="en-US" sz="4400" b="1"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FEEBA2F-AD6F-4043-25AA-58F52977E171}"/>
              </a:ext>
            </a:extLst>
          </p:cNvPr>
          <p:cNvSpPr txBox="1"/>
          <p:nvPr/>
        </p:nvSpPr>
        <p:spPr>
          <a:xfrm>
            <a:off x="1962122" y="647700"/>
            <a:ext cx="14363724" cy="7869334"/>
          </a:xfrm>
          <a:prstGeom prst="rect">
            <a:avLst/>
          </a:prstGeom>
          <a:noFill/>
        </p:spPr>
        <p:txBody>
          <a:bodyPr wrap="square" rtlCol="0">
            <a:spAutoFit/>
          </a:bodyPr>
          <a:lstStyle/>
          <a:p>
            <a:pPr algn="ctr"/>
            <a:r>
              <a:rPr lang="en-US" sz="68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BLESS NOW, O GOD, THE JOURNEY</a:t>
            </a:r>
            <a:endParaRPr lang="en-US" sz="5400" b="1" dirty="0">
              <a:latin typeface="Open Sans" panose="020B0606030504020204" pitchFamily="34" charset="0"/>
              <a:ea typeface="Open Sans" panose="020B0606030504020204" pitchFamily="34" charset="0"/>
              <a:cs typeface="Open Sans" panose="020B0606030504020204" pitchFamily="34" charset="0"/>
            </a:endParaRPr>
          </a:p>
          <a:p>
            <a:endParaRPr lang="en-US" sz="5400" b="1"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Bless now, O God, the journey</a:t>
            </a: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That all your people make</a:t>
            </a: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The path through noise and silence</a:t>
            </a: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The way of give and take</a:t>
            </a:r>
          </a:p>
        </p:txBody>
      </p:sp>
      <p:sp>
        <p:nvSpPr>
          <p:cNvPr id="4" name="TextBox 3">
            <a:extLst>
              <a:ext uri="{FF2B5EF4-FFF2-40B4-BE49-F238E27FC236}">
                <a16:creationId xmlns:a16="http://schemas.microsoft.com/office/drawing/2014/main" id="{6DC1B779-65BA-AB3A-0D7C-6C4B00E772FA}"/>
              </a:ext>
            </a:extLst>
          </p:cNvPr>
          <p:cNvSpPr txBox="1"/>
          <p:nvPr/>
        </p:nvSpPr>
        <p:spPr>
          <a:xfrm>
            <a:off x="571476" y="5615404"/>
            <a:ext cx="17145016"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3743732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07566-C1EF-0228-70E8-D7D7CFB0FEC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02AB84A-B59D-EA25-212E-1FED0058D093}"/>
              </a:ext>
            </a:extLst>
          </p:cNvPr>
          <p:cNvSpPr/>
          <p:nvPr/>
        </p:nvSpPr>
        <p:spPr>
          <a:xfrm>
            <a:off x="0"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3"/>
            <a:stretch>
              <a:fillRect r="-2742"/>
            </a:stretch>
          </a:blipFill>
        </p:spPr>
        <p: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6030880F-0161-937A-C2C3-EF8EFB92FCFF}"/>
              </a:ext>
            </a:extLst>
          </p:cNvPr>
          <p:cNvSpPr txBox="1"/>
          <p:nvPr/>
        </p:nvSpPr>
        <p:spPr>
          <a:xfrm flipH="1">
            <a:off x="9384356" y="2704055"/>
            <a:ext cx="8675042" cy="769441"/>
          </a:xfrm>
          <a:prstGeom prst="rect">
            <a:avLst/>
          </a:prstGeom>
          <a:noFill/>
        </p:spPr>
        <p:txBody>
          <a:bodyPr wrap="square" rtlCol="0">
            <a:spAutoFit/>
          </a:bodyPr>
          <a:lstStyle/>
          <a:p>
            <a:pPr marL="0" marR="0">
              <a:tabLst>
                <a:tab pos="457200" algn="r"/>
                <a:tab pos="3714750" algn="l"/>
                <a:tab pos="6858000" algn="r"/>
              </a:tabLst>
            </a:pPr>
            <a:r>
              <a:rPr lang="en-US" sz="4400" b="1"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1FB41C5-1BF0-F6A3-61E5-AC709AB84868}"/>
              </a:ext>
            </a:extLst>
          </p:cNvPr>
          <p:cNvSpPr txBox="1"/>
          <p:nvPr/>
        </p:nvSpPr>
        <p:spPr>
          <a:xfrm>
            <a:off x="1962122" y="647700"/>
            <a:ext cx="14363724" cy="7869334"/>
          </a:xfrm>
          <a:prstGeom prst="rect">
            <a:avLst/>
          </a:prstGeom>
          <a:noFill/>
        </p:spPr>
        <p:txBody>
          <a:bodyPr wrap="square" rtlCol="0">
            <a:spAutoFit/>
          </a:bodyPr>
          <a:lstStyle/>
          <a:p>
            <a:pPr algn="ctr"/>
            <a:r>
              <a:rPr lang="en-US" sz="68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BLESS NOW, O GOD, THE JOURNEY</a:t>
            </a:r>
            <a:endParaRPr lang="en-US" sz="5400" b="1" dirty="0">
              <a:latin typeface="Open Sans" panose="020B0606030504020204" pitchFamily="34" charset="0"/>
              <a:ea typeface="Open Sans" panose="020B0606030504020204" pitchFamily="34" charset="0"/>
              <a:cs typeface="Open Sans" panose="020B0606030504020204" pitchFamily="34" charset="0"/>
            </a:endParaRPr>
          </a:p>
          <a:p>
            <a:endParaRPr lang="en-US" sz="5400" b="1"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The trail is found in desert</a:t>
            </a: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And winds the mountain round</a:t>
            </a: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Then leads beside still waters</a:t>
            </a: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The road where faith is found</a:t>
            </a:r>
          </a:p>
        </p:txBody>
      </p:sp>
      <p:sp>
        <p:nvSpPr>
          <p:cNvPr id="4" name="TextBox 3">
            <a:extLst>
              <a:ext uri="{FF2B5EF4-FFF2-40B4-BE49-F238E27FC236}">
                <a16:creationId xmlns:a16="http://schemas.microsoft.com/office/drawing/2014/main" id="{6AECEBF9-85C1-5A37-A117-EDD671C340AD}"/>
              </a:ext>
            </a:extLst>
          </p:cNvPr>
          <p:cNvSpPr txBox="1"/>
          <p:nvPr/>
        </p:nvSpPr>
        <p:spPr>
          <a:xfrm>
            <a:off x="571476" y="5615404"/>
            <a:ext cx="17145016"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1887150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19E47-2A67-2232-2D3C-0015F58F078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A817A17-1A52-1EF6-E982-409DA7981007}"/>
              </a:ext>
            </a:extLst>
          </p:cNvPr>
          <p:cNvSpPr/>
          <p:nvPr/>
        </p:nvSpPr>
        <p:spPr>
          <a:xfrm>
            <a:off x="0"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3"/>
            <a:stretch>
              <a:fillRect r="-2742"/>
            </a:stretch>
          </a:blipFill>
        </p:spPr>
        <p: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CAEF130F-BB71-C6B1-4FAB-204B0D15890F}"/>
              </a:ext>
            </a:extLst>
          </p:cNvPr>
          <p:cNvSpPr txBox="1"/>
          <p:nvPr/>
        </p:nvSpPr>
        <p:spPr>
          <a:xfrm flipH="1">
            <a:off x="9384356" y="2704055"/>
            <a:ext cx="8675042" cy="769441"/>
          </a:xfrm>
          <a:prstGeom prst="rect">
            <a:avLst/>
          </a:prstGeom>
          <a:noFill/>
        </p:spPr>
        <p:txBody>
          <a:bodyPr wrap="square" rtlCol="0">
            <a:spAutoFit/>
          </a:bodyPr>
          <a:lstStyle/>
          <a:p>
            <a:pPr marL="0" marR="0">
              <a:tabLst>
                <a:tab pos="457200" algn="r"/>
                <a:tab pos="3714750" algn="l"/>
                <a:tab pos="6858000" algn="r"/>
              </a:tabLst>
            </a:pPr>
            <a:r>
              <a:rPr lang="en-US" sz="4400" b="1"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B9B8B1C-A82D-B7B7-569C-A8368AA1D0C8}"/>
              </a:ext>
            </a:extLst>
          </p:cNvPr>
          <p:cNvSpPr txBox="1"/>
          <p:nvPr/>
        </p:nvSpPr>
        <p:spPr>
          <a:xfrm>
            <a:off x="1962122" y="647700"/>
            <a:ext cx="14363724" cy="7869334"/>
          </a:xfrm>
          <a:prstGeom prst="rect">
            <a:avLst/>
          </a:prstGeom>
          <a:noFill/>
        </p:spPr>
        <p:txBody>
          <a:bodyPr wrap="square" rtlCol="0">
            <a:spAutoFit/>
          </a:bodyPr>
          <a:lstStyle/>
          <a:p>
            <a:pPr algn="ctr"/>
            <a:r>
              <a:rPr lang="en-US" sz="68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BLESS NOW, O GOD, THE JOURNEY</a:t>
            </a:r>
            <a:endParaRPr lang="en-US" sz="5400" b="1" dirty="0">
              <a:latin typeface="Open Sans" panose="020B0606030504020204" pitchFamily="34" charset="0"/>
              <a:ea typeface="Open Sans" panose="020B0606030504020204" pitchFamily="34" charset="0"/>
              <a:cs typeface="Open Sans" panose="020B0606030504020204" pitchFamily="34" charset="0"/>
            </a:endParaRPr>
          </a:p>
          <a:p>
            <a:endParaRPr lang="en-US" sz="5400" b="1"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Bless all of us, your pilgrims</a:t>
            </a: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Who share this winding way</a:t>
            </a: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Whose hope burns through the terrors</a:t>
            </a: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Whose love sustains the day</a:t>
            </a:r>
          </a:p>
        </p:txBody>
      </p:sp>
      <p:sp>
        <p:nvSpPr>
          <p:cNvPr id="4" name="TextBox 3">
            <a:extLst>
              <a:ext uri="{FF2B5EF4-FFF2-40B4-BE49-F238E27FC236}">
                <a16:creationId xmlns:a16="http://schemas.microsoft.com/office/drawing/2014/main" id="{BE0ADA7D-CFC5-CAC5-AFAC-CDB4223AA73D}"/>
              </a:ext>
            </a:extLst>
          </p:cNvPr>
          <p:cNvSpPr txBox="1"/>
          <p:nvPr/>
        </p:nvSpPr>
        <p:spPr>
          <a:xfrm>
            <a:off x="571476" y="5615404"/>
            <a:ext cx="17145016"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235785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A3A16-E477-C605-5CD1-4478D6FEF8A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F95C85B-03A1-65F5-CAE9-303611BDA270}"/>
              </a:ext>
            </a:extLst>
          </p:cNvPr>
          <p:cNvSpPr/>
          <p:nvPr/>
        </p:nvSpPr>
        <p:spPr>
          <a:xfrm>
            <a:off x="0"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3"/>
            <a:stretch>
              <a:fillRect r="-2742"/>
            </a:stretch>
          </a:blipFill>
        </p:spPr>
        <p: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8D5239D1-EF0E-683D-597B-1A718AACAB2B}"/>
              </a:ext>
            </a:extLst>
          </p:cNvPr>
          <p:cNvSpPr txBox="1"/>
          <p:nvPr/>
        </p:nvSpPr>
        <p:spPr>
          <a:xfrm flipH="1">
            <a:off x="9384356" y="2704055"/>
            <a:ext cx="8675042" cy="769441"/>
          </a:xfrm>
          <a:prstGeom prst="rect">
            <a:avLst/>
          </a:prstGeom>
          <a:noFill/>
        </p:spPr>
        <p:txBody>
          <a:bodyPr wrap="square" rtlCol="0">
            <a:spAutoFit/>
          </a:bodyPr>
          <a:lstStyle/>
          <a:p>
            <a:pPr marL="0" marR="0">
              <a:tabLst>
                <a:tab pos="457200" algn="r"/>
                <a:tab pos="3714750" algn="l"/>
                <a:tab pos="6858000" algn="r"/>
              </a:tabLst>
            </a:pPr>
            <a:r>
              <a:rPr lang="en-US" sz="4400" b="1"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CB6AACE-59A4-E61B-9968-BE2586E250B7}"/>
              </a:ext>
            </a:extLst>
          </p:cNvPr>
          <p:cNvSpPr txBox="1"/>
          <p:nvPr/>
        </p:nvSpPr>
        <p:spPr>
          <a:xfrm>
            <a:off x="1962122" y="647700"/>
            <a:ext cx="14363724" cy="7869334"/>
          </a:xfrm>
          <a:prstGeom prst="rect">
            <a:avLst/>
          </a:prstGeom>
          <a:noFill/>
        </p:spPr>
        <p:txBody>
          <a:bodyPr wrap="square" rtlCol="0">
            <a:spAutoFit/>
          </a:bodyPr>
          <a:lstStyle/>
          <a:p>
            <a:pPr algn="ctr"/>
            <a:r>
              <a:rPr lang="en-US" sz="68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BLESS NOW, O GOD, THE JOURNEY</a:t>
            </a:r>
            <a:endParaRPr lang="en-US" sz="5400" b="1" dirty="0">
              <a:latin typeface="Open Sans" panose="020B0606030504020204" pitchFamily="34" charset="0"/>
              <a:ea typeface="Open Sans" panose="020B0606030504020204" pitchFamily="34" charset="0"/>
              <a:cs typeface="Open Sans" panose="020B0606030504020204" pitchFamily="34" charset="0"/>
            </a:endParaRPr>
          </a:p>
          <a:p>
            <a:endParaRPr lang="en-US" sz="5400" b="1"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We yearn for holy freedom</a:t>
            </a: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While often we are bound</a:t>
            </a: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Together we are seeking</a:t>
            </a: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The road where faith is found</a:t>
            </a:r>
          </a:p>
        </p:txBody>
      </p:sp>
      <p:sp>
        <p:nvSpPr>
          <p:cNvPr id="4" name="TextBox 3">
            <a:extLst>
              <a:ext uri="{FF2B5EF4-FFF2-40B4-BE49-F238E27FC236}">
                <a16:creationId xmlns:a16="http://schemas.microsoft.com/office/drawing/2014/main" id="{D41477E5-D0DC-E1B7-7E74-3176B93586A9}"/>
              </a:ext>
            </a:extLst>
          </p:cNvPr>
          <p:cNvSpPr txBox="1"/>
          <p:nvPr/>
        </p:nvSpPr>
        <p:spPr>
          <a:xfrm>
            <a:off x="571476" y="5615404"/>
            <a:ext cx="17145016"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272432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64122-D106-0823-C609-3F4A6E83166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FA61BA3-C3D3-8D15-90F5-24DADDD2F18E}"/>
              </a:ext>
            </a:extLst>
          </p:cNvPr>
          <p:cNvSpPr/>
          <p:nvPr/>
        </p:nvSpPr>
        <p:spPr>
          <a:xfrm>
            <a:off x="0"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3"/>
            <a:stretch>
              <a:fillRect r="-2742"/>
            </a:stretch>
          </a:blipFill>
        </p:spPr>
        <p: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0FDE46AA-67E5-1467-94B2-69567C662EE6}"/>
              </a:ext>
            </a:extLst>
          </p:cNvPr>
          <p:cNvSpPr txBox="1"/>
          <p:nvPr/>
        </p:nvSpPr>
        <p:spPr>
          <a:xfrm flipH="1">
            <a:off x="9384356" y="2704055"/>
            <a:ext cx="8675042" cy="769441"/>
          </a:xfrm>
          <a:prstGeom prst="rect">
            <a:avLst/>
          </a:prstGeom>
          <a:noFill/>
        </p:spPr>
        <p:txBody>
          <a:bodyPr wrap="square" rtlCol="0">
            <a:spAutoFit/>
          </a:bodyPr>
          <a:lstStyle/>
          <a:p>
            <a:pPr marL="0" marR="0">
              <a:tabLst>
                <a:tab pos="457200" algn="r"/>
                <a:tab pos="3714750" algn="l"/>
                <a:tab pos="6858000" algn="r"/>
              </a:tabLst>
            </a:pPr>
            <a:r>
              <a:rPr lang="en-US" sz="4400" b="1"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E2A8A5-8A4D-12DD-5549-5B03AE757E97}"/>
              </a:ext>
            </a:extLst>
          </p:cNvPr>
          <p:cNvSpPr txBox="1"/>
          <p:nvPr/>
        </p:nvSpPr>
        <p:spPr>
          <a:xfrm>
            <a:off x="1962122" y="647700"/>
            <a:ext cx="14363724" cy="7869334"/>
          </a:xfrm>
          <a:prstGeom prst="rect">
            <a:avLst/>
          </a:prstGeom>
          <a:noFill/>
        </p:spPr>
        <p:txBody>
          <a:bodyPr wrap="square" rtlCol="0">
            <a:spAutoFit/>
          </a:bodyPr>
          <a:lstStyle/>
          <a:p>
            <a:pPr algn="ctr"/>
            <a:r>
              <a:rPr lang="en-US" sz="68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BLESS NOW, O GOD, THE JOURNEY</a:t>
            </a:r>
            <a:endParaRPr lang="en-US" sz="5400" b="1" dirty="0">
              <a:latin typeface="Open Sans" panose="020B0606030504020204" pitchFamily="34" charset="0"/>
              <a:ea typeface="Open Sans" panose="020B0606030504020204" pitchFamily="34" charset="0"/>
              <a:cs typeface="Open Sans" panose="020B0606030504020204" pitchFamily="34" charset="0"/>
            </a:endParaRPr>
          </a:p>
          <a:p>
            <a:endParaRPr lang="en-US" sz="5400" b="1"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Divine eternal lover</a:t>
            </a: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You meet us on the road</a:t>
            </a: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We wait for lands of promise</a:t>
            </a: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Where milk and honey flow</a:t>
            </a:r>
          </a:p>
        </p:txBody>
      </p:sp>
      <p:sp>
        <p:nvSpPr>
          <p:cNvPr id="4" name="TextBox 3">
            <a:extLst>
              <a:ext uri="{FF2B5EF4-FFF2-40B4-BE49-F238E27FC236}">
                <a16:creationId xmlns:a16="http://schemas.microsoft.com/office/drawing/2014/main" id="{E8D2C0DC-70AB-E5AA-CC5B-5302C2388873}"/>
              </a:ext>
            </a:extLst>
          </p:cNvPr>
          <p:cNvSpPr txBox="1"/>
          <p:nvPr/>
        </p:nvSpPr>
        <p:spPr>
          <a:xfrm>
            <a:off x="571476" y="5615404"/>
            <a:ext cx="17145016"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1324782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50683-C3F7-AF2B-F45A-292446ACA1E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3CD34E7-07B3-F6FA-A671-82D13EF196BF}"/>
              </a:ext>
            </a:extLst>
          </p:cNvPr>
          <p:cNvSpPr/>
          <p:nvPr/>
        </p:nvSpPr>
        <p:spPr>
          <a:xfrm>
            <a:off x="0"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3"/>
            <a:stretch>
              <a:fillRect r="-2742"/>
            </a:stretch>
          </a:blipFill>
        </p:spPr>
        <p:txBody>
          <a:bodyPr/>
          <a:lstStyle/>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7A9CF5DF-37F1-D588-2A83-6B67E169ECD2}"/>
              </a:ext>
            </a:extLst>
          </p:cNvPr>
          <p:cNvSpPr txBox="1"/>
          <p:nvPr/>
        </p:nvSpPr>
        <p:spPr>
          <a:xfrm flipH="1">
            <a:off x="9384356" y="2704055"/>
            <a:ext cx="8675042" cy="769441"/>
          </a:xfrm>
          <a:prstGeom prst="rect">
            <a:avLst/>
          </a:prstGeom>
          <a:noFill/>
        </p:spPr>
        <p:txBody>
          <a:bodyPr wrap="square" rtlCol="0">
            <a:spAutoFit/>
          </a:bodyPr>
          <a:lstStyle/>
          <a:p>
            <a:pPr marL="0" marR="0">
              <a:tabLst>
                <a:tab pos="457200" algn="r"/>
                <a:tab pos="3714750" algn="l"/>
                <a:tab pos="6858000" algn="r"/>
              </a:tabLst>
            </a:pPr>
            <a:r>
              <a:rPr lang="en-US" sz="4400" b="1"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8331232-6879-DB03-96D3-5AB0E7F53768}"/>
              </a:ext>
            </a:extLst>
          </p:cNvPr>
          <p:cNvSpPr txBox="1"/>
          <p:nvPr/>
        </p:nvSpPr>
        <p:spPr>
          <a:xfrm>
            <a:off x="1962122" y="647700"/>
            <a:ext cx="14363724" cy="7869334"/>
          </a:xfrm>
          <a:prstGeom prst="rect">
            <a:avLst/>
          </a:prstGeom>
          <a:noFill/>
        </p:spPr>
        <p:txBody>
          <a:bodyPr wrap="square" rtlCol="0">
            <a:spAutoFit/>
          </a:bodyPr>
          <a:lstStyle/>
          <a:p>
            <a:pPr algn="ctr"/>
            <a:r>
              <a:rPr lang="en-US" sz="68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BLESS NOW, O GOD, THE JOURNEY</a:t>
            </a:r>
            <a:endParaRPr lang="en-US" sz="5400" b="1" dirty="0">
              <a:latin typeface="Open Sans" panose="020B0606030504020204" pitchFamily="34" charset="0"/>
              <a:ea typeface="Open Sans" panose="020B0606030504020204" pitchFamily="34" charset="0"/>
              <a:cs typeface="Open Sans" panose="020B0606030504020204" pitchFamily="34" charset="0"/>
            </a:endParaRPr>
          </a:p>
          <a:p>
            <a:endParaRPr lang="en-US" sz="5400" b="1"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But waiting not for places</a:t>
            </a: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You meet us all around</a:t>
            </a: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Our covenant is written</a:t>
            </a:r>
          </a:p>
          <a:p>
            <a:pPr>
              <a:lnSpc>
                <a:spcPct val="150000"/>
              </a:lnSpc>
            </a:pPr>
            <a:r>
              <a:rPr lang="en-US" sz="5400" b="1" dirty="0">
                <a:latin typeface="Open Sans" panose="020B0606030504020204" pitchFamily="34" charset="0"/>
                <a:ea typeface="Open Sans" panose="020B0606030504020204" pitchFamily="34" charset="0"/>
                <a:cs typeface="Open Sans" panose="020B0606030504020204" pitchFamily="34" charset="0"/>
              </a:rPr>
              <a:t>On roads, as faith is found.</a:t>
            </a:r>
          </a:p>
        </p:txBody>
      </p:sp>
      <p:sp>
        <p:nvSpPr>
          <p:cNvPr id="4" name="TextBox 3">
            <a:extLst>
              <a:ext uri="{FF2B5EF4-FFF2-40B4-BE49-F238E27FC236}">
                <a16:creationId xmlns:a16="http://schemas.microsoft.com/office/drawing/2014/main" id="{0C937B00-418D-03F8-6CDE-9F55886EB95E}"/>
              </a:ext>
            </a:extLst>
          </p:cNvPr>
          <p:cNvSpPr txBox="1"/>
          <p:nvPr/>
        </p:nvSpPr>
        <p:spPr>
          <a:xfrm>
            <a:off x="571476" y="5615404"/>
            <a:ext cx="17145016"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1879474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3B98DC59-1C72-E957-5F51-44AB578C31B6}"/>
            </a:ext>
          </a:extLst>
        </p:cNvPr>
        <p:cNvGrpSpPr/>
        <p:nvPr/>
      </p:nvGrpSpPr>
      <p:grpSpPr>
        <a:xfrm>
          <a:off x="0" y="0"/>
          <a:ext cx="0" cy="0"/>
          <a:chOff x="0" y="0"/>
          <a:chExt cx="0" cy="0"/>
        </a:xfrm>
      </p:grpSpPr>
    </p:spTree>
    <p:extLst>
      <p:ext uri="{BB962C8B-B14F-4D97-AF65-F5344CB8AC3E}">
        <p14:creationId xmlns:p14="http://schemas.microsoft.com/office/powerpoint/2010/main" val="747790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 y="-38100"/>
            <a:ext cx="18287970" cy="108565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2"/>
            <a:stretch>
              <a:fillRect r="-2742"/>
            </a:stretch>
          </a:blipFill>
          <a:ln>
            <a:solidFill>
              <a:srgbClr val="92D050"/>
            </a:solidFill>
          </a:ln>
        </p:spPr>
        <p:txBody>
          <a:bodyPr/>
          <a:lstStyle/>
          <a:p>
            <a:pPr marL="0" marR="0">
              <a:spcBef>
                <a:spcPts val="0"/>
              </a:spcBef>
            </a:pPr>
            <a:endParaRPr lang="en-US" kern="0" dirty="0">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3">
            <a:extLst>
              <a:ext uri="{FF2B5EF4-FFF2-40B4-BE49-F238E27FC236}">
                <a16:creationId xmlns:a16="http://schemas.microsoft.com/office/drawing/2014/main" id="{0D72370F-DC66-EA3F-B619-928B55C6FE75}"/>
              </a:ext>
            </a:extLst>
          </p:cNvPr>
          <p:cNvSpPr txBox="1"/>
          <p:nvPr/>
        </p:nvSpPr>
        <p:spPr>
          <a:xfrm>
            <a:off x="3370078" y="571500"/>
            <a:ext cx="11547844" cy="1019175"/>
          </a:xfrm>
          <a:prstGeom prst="rect">
            <a:avLst/>
          </a:prstGeom>
        </p:spPr>
        <p:txBody>
          <a:bodyPr lIns="0" tIns="0" rIns="0" bIns="0" rtlCol="0" anchor="t">
            <a:spAutoFit/>
          </a:bodyPr>
          <a:lstStyle/>
          <a:p>
            <a:pPr algn="ctr">
              <a:lnSpc>
                <a:spcPts val="8040"/>
              </a:lnSpc>
            </a:pPr>
            <a:r>
              <a:rPr lang="en-US" sz="6700" spc="40" dirty="0">
                <a:solidFill>
                  <a:srgbClr val="FFFF00"/>
                </a:solidFill>
                <a:latin typeface="Open Sans Bold"/>
              </a:rPr>
              <a:t>COPYRIGHT INFORMATION</a:t>
            </a:r>
          </a:p>
        </p:txBody>
      </p:sp>
      <p:sp>
        <p:nvSpPr>
          <p:cNvPr id="3" name="TextBox 2">
            <a:extLst>
              <a:ext uri="{FF2B5EF4-FFF2-40B4-BE49-F238E27FC236}">
                <a16:creationId xmlns:a16="http://schemas.microsoft.com/office/drawing/2014/main" id="{E8EBBDB4-E53A-9D7C-6A40-15BA4FAC46FA}"/>
              </a:ext>
            </a:extLst>
          </p:cNvPr>
          <p:cNvSpPr txBox="1"/>
          <p:nvPr/>
        </p:nvSpPr>
        <p:spPr>
          <a:xfrm>
            <a:off x="1219199" y="1816394"/>
            <a:ext cx="7353317" cy="707886"/>
          </a:xfrm>
          <a:prstGeom prst="rect">
            <a:avLst/>
          </a:prstGeom>
          <a:noFill/>
        </p:spPr>
        <p:txBody>
          <a:bodyPr wrap="square" rtlCol="0">
            <a:spAutoFit/>
          </a:bodyPr>
          <a:lstStyle/>
          <a:p>
            <a:pPr algn="l"/>
            <a:br>
              <a:rPr lang="en-US" sz="20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br>
            <a:endParaRPr lang="en-US" sz="20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7FDE81BE-3756-0D3F-C9BC-02C58C13967A}"/>
              </a:ext>
            </a:extLst>
          </p:cNvPr>
          <p:cNvSpPr txBox="1"/>
          <p:nvPr/>
        </p:nvSpPr>
        <p:spPr>
          <a:xfrm>
            <a:off x="9568513" y="2933700"/>
            <a:ext cx="6781800" cy="5632311"/>
          </a:xfrm>
          <a:prstGeom prst="rect">
            <a:avLst/>
          </a:prstGeom>
          <a:noFill/>
        </p:spPr>
        <p:txBody>
          <a:bodyPr wrap="square" rtlCol="0">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Weave</a:t>
            </a:r>
          </a:p>
          <a:p>
            <a:r>
              <a:rPr lang="en-US" sz="2400" dirty="0">
                <a:latin typeface="Open Sans" panose="020B0606030504020204" pitchFamily="34" charset="0"/>
                <a:ea typeface="Open Sans" panose="020B0606030504020204" pitchFamily="34" charset="0"/>
                <a:cs typeface="Open Sans" panose="020B0606030504020204" pitchFamily="34" charset="0"/>
              </a:rPr>
              <a:t>Rosemary Crow</a:t>
            </a:r>
          </a:p>
          <a:p>
            <a:r>
              <a:rPr lang="en-US" sz="2400" dirty="0">
                <a:latin typeface="Open Sans" panose="020B0606030504020204" pitchFamily="34" charset="0"/>
                <a:ea typeface="Open Sans" panose="020B0606030504020204" pitchFamily="34" charset="0"/>
                <a:cs typeface="Open Sans" panose="020B0606030504020204" pitchFamily="34" charset="0"/>
              </a:rPr>
              <a:t>Permission granted</a:t>
            </a:r>
          </a:p>
          <a:p>
            <a:endParaRPr lang="en-US" sz="2400" b="1" dirty="0">
              <a:latin typeface="Open Sans" panose="020B0606030504020204" pitchFamily="34" charset="0"/>
              <a:ea typeface="Open Sans" panose="020B0606030504020204" pitchFamily="34" charset="0"/>
              <a:cs typeface="Open Sans" panose="020B0606030504020204" pitchFamily="34" charset="0"/>
            </a:endParaRPr>
          </a:p>
          <a:p>
            <a:r>
              <a:rPr lang="en-US" sz="2400" b="1" dirty="0">
                <a:latin typeface="Open Sans" panose="020B0606030504020204" pitchFamily="34" charset="0"/>
                <a:ea typeface="Open Sans" panose="020B0606030504020204" pitchFamily="34" charset="0"/>
                <a:cs typeface="Open Sans" panose="020B0606030504020204" pitchFamily="34" charset="0"/>
              </a:rPr>
              <a:t>Believe Your Eyes</a:t>
            </a:r>
          </a:p>
          <a:p>
            <a:r>
              <a:rPr lang="en-US" sz="2400" dirty="0">
                <a:latin typeface="Open Sans" panose="020B0606030504020204" pitchFamily="34" charset="0"/>
                <a:ea typeface="Open Sans" panose="020B0606030504020204" pitchFamily="34" charset="0"/>
                <a:cs typeface="Open Sans" panose="020B0606030504020204" pitchFamily="34" charset="0"/>
              </a:rPr>
              <a:t>Thomas Keesecker</a:t>
            </a:r>
          </a:p>
          <a:p>
            <a:r>
              <a:rPr lang="en-US" sz="2400" dirty="0">
                <a:latin typeface="Open Sans" panose="020B0606030504020204" pitchFamily="34" charset="0"/>
                <a:ea typeface="Open Sans" panose="020B0606030504020204" pitchFamily="34" charset="0"/>
                <a:cs typeface="Open Sans" panose="020B0606030504020204" pitchFamily="34" charset="0"/>
              </a:rPr>
              <a:t>Permission Granted</a:t>
            </a:r>
          </a:p>
          <a:p>
            <a:endParaRPr lang="en-US" sz="2400" b="1" dirty="0">
              <a:latin typeface="Open Sans" panose="020B0606030504020204" pitchFamily="34" charset="0"/>
              <a:ea typeface="Open Sans" panose="020B0606030504020204" pitchFamily="34" charset="0"/>
              <a:cs typeface="Open Sans" panose="020B0606030504020204" pitchFamily="34" charset="0"/>
            </a:endParaRPr>
          </a:p>
          <a:p>
            <a:r>
              <a:rPr lang="en-US" sz="2400" b="1" dirty="0">
                <a:latin typeface="Open Sans" panose="020B0606030504020204" pitchFamily="34" charset="0"/>
                <a:ea typeface="Open Sans" panose="020B0606030504020204" pitchFamily="34" charset="0"/>
                <a:cs typeface="Open Sans" panose="020B0606030504020204" pitchFamily="34" charset="0"/>
              </a:rPr>
              <a:t>Dream God’s Dream</a:t>
            </a:r>
          </a:p>
          <a:p>
            <a:r>
              <a:rPr lang="en-US" sz="2400" dirty="0">
                <a:latin typeface="Open Sans" panose="020B0606030504020204" pitchFamily="34" charset="0"/>
                <a:ea typeface="Open Sans" panose="020B0606030504020204" pitchFamily="34" charset="0"/>
                <a:cs typeface="Open Sans" panose="020B0606030504020204" pitchFamily="34" charset="0"/>
              </a:rPr>
              <a:t>Brian</a:t>
            </a:r>
            <a:r>
              <a:rPr lang="en-US" sz="2400" b="1"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Sirchio</a:t>
            </a:r>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One License #62539</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b="1" dirty="0" err="1">
                <a:latin typeface="Open Sans" panose="020B0606030504020204" pitchFamily="34" charset="0"/>
                <a:ea typeface="Open Sans" panose="020B0606030504020204" pitchFamily="34" charset="0"/>
                <a:cs typeface="Open Sans" panose="020B0606030504020204" pitchFamily="34" charset="0"/>
              </a:rPr>
              <a:t>Nottorno</a:t>
            </a:r>
            <a:r>
              <a:rPr lang="en-US" sz="2400" b="1" dirty="0">
                <a:latin typeface="Open Sans" panose="020B0606030504020204" pitchFamily="34" charset="0"/>
                <a:ea typeface="Open Sans" panose="020B0606030504020204" pitchFamily="34" charset="0"/>
                <a:cs typeface="Open Sans" panose="020B0606030504020204" pitchFamily="34" charset="0"/>
              </a:rPr>
              <a:t>, #4 from Lyric Pieces, op. 54</a:t>
            </a:r>
          </a:p>
          <a:p>
            <a:r>
              <a:rPr lang="en-US" sz="2400" dirty="0">
                <a:latin typeface="Open Sans" panose="020B0606030504020204" pitchFamily="34" charset="0"/>
                <a:ea typeface="Open Sans" panose="020B0606030504020204" pitchFamily="34" charset="0"/>
                <a:cs typeface="Open Sans" panose="020B0606030504020204" pitchFamily="34" charset="0"/>
              </a:rPr>
              <a:t>Edvard Grieg</a:t>
            </a:r>
          </a:p>
          <a:p>
            <a:r>
              <a:rPr lang="en-US" sz="2400" dirty="0">
                <a:latin typeface="Open Sans" panose="020B0606030504020204" pitchFamily="34" charset="0"/>
                <a:ea typeface="Open Sans" panose="020B0606030504020204" pitchFamily="34" charset="0"/>
                <a:cs typeface="Open Sans" panose="020B0606030504020204" pitchFamily="34" charset="0"/>
              </a:rPr>
              <a:t>Public Domain</a:t>
            </a:r>
          </a:p>
        </p:txBody>
      </p:sp>
      <p:sp>
        <p:nvSpPr>
          <p:cNvPr id="6" name="TextBox 5">
            <a:extLst>
              <a:ext uri="{FF2B5EF4-FFF2-40B4-BE49-F238E27FC236}">
                <a16:creationId xmlns:a16="http://schemas.microsoft.com/office/drawing/2014/main" id="{2E7741C4-E288-04F7-3955-65C90EFD8B12}"/>
              </a:ext>
            </a:extLst>
          </p:cNvPr>
          <p:cNvSpPr txBox="1"/>
          <p:nvPr/>
        </p:nvSpPr>
        <p:spPr>
          <a:xfrm>
            <a:off x="10058400" y="1816395"/>
            <a:ext cx="6515115" cy="707886"/>
          </a:xfrm>
          <a:prstGeom prst="rect">
            <a:avLst/>
          </a:prstGeom>
          <a:noFill/>
        </p:spPr>
        <p:txBody>
          <a:bodyPr wrap="square" rtlCol="0">
            <a:spAutoFit/>
          </a:bodyPr>
          <a:lstStyle/>
          <a:p>
            <a:pPr algn="l"/>
            <a:endParaRPr lang="en-US" sz="2000" b="0" i="0" dirty="0">
              <a:solidFill>
                <a:srgbClr val="222222"/>
              </a:solidFill>
              <a:effectLst/>
              <a:latin typeface="Arial" panose="020B0604020202020204" pitchFamily="34" charset="0"/>
            </a:endParaRPr>
          </a:p>
          <a:p>
            <a:pPr algn="l"/>
            <a:endParaRPr lang="en-US" sz="2000" b="0" i="0" dirty="0">
              <a:solidFill>
                <a:srgbClr val="222222"/>
              </a:solidFill>
              <a:effectLst/>
              <a:latin typeface="Arial" panose="020B0604020202020204" pitchFamily="34" charset="0"/>
            </a:endParaRPr>
          </a:p>
        </p:txBody>
      </p:sp>
      <p:sp>
        <p:nvSpPr>
          <p:cNvPr id="7" name="TextBox 6">
            <a:extLst>
              <a:ext uri="{FF2B5EF4-FFF2-40B4-BE49-F238E27FC236}">
                <a16:creationId xmlns:a16="http://schemas.microsoft.com/office/drawing/2014/main" id="{9B9C510C-9998-5034-4E89-C37E27BA32CA}"/>
              </a:ext>
            </a:extLst>
          </p:cNvPr>
          <p:cNvSpPr txBox="1"/>
          <p:nvPr/>
        </p:nvSpPr>
        <p:spPr>
          <a:xfrm>
            <a:off x="1989220" y="1712548"/>
            <a:ext cx="14309560" cy="830997"/>
          </a:xfrm>
          <a:prstGeom prst="rect">
            <a:avLst/>
          </a:prstGeom>
          <a:noFill/>
        </p:spPr>
        <p:txBody>
          <a:bodyPr wrap="square" rtlCol="0">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Music used in worship covered under the following One License, copyright license # A-731076</a:t>
            </a:r>
          </a:p>
          <a:p>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98FE27C3-07A4-4C55-021D-C92535FD6E09}"/>
              </a:ext>
            </a:extLst>
          </p:cNvPr>
          <p:cNvSpPr txBox="1"/>
          <p:nvPr/>
        </p:nvSpPr>
        <p:spPr>
          <a:xfrm>
            <a:off x="1600200" y="4000500"/>
            <a:ext cx="6400800" cy="830997"/>
          </a:xfrm>
          <a:prstGeom prst="rect">
            <a:avLst/>
          </a:prstGeom>
          <a:noFill/>
        </p:spPr>
        <p:txBody>
          <a:bodyPr wrap="square" rtlCol="0">
            <a:spAutoFit/>
          </a:bodyPr>
          <a:lstStyle/>
          <a:p>
            <a:pPr lvl="0" eaLnBrk="0" fontAlgn="base" hangingPunct="0">
              <a:spcBef>
                <a:spcPct val="0"/>
              </a:spcBef>
              <a:spcAft>
                <a:spcPct val="0"/>
              </a:spcAft>
            </a:pPr>
            <a:br>
              <a:rPr lang="en-US" altLang="en-US" sz="2400" dirty="0">
                <a:solidFill>
                  <a:srgbClr val="222222"/>
                </a:solidFill>
                <a:latin typeface="Open Sans" panose="020B0606030504020204" pitchFamily="34" charset="0"/>
                <a:ea typeface="Open Sans" panose="020B0606030504020204" pitchFamily="34" charset="0"/>
                <a:cs typeface="Open Sans" panose="020B0606030504020204" pitchFamily="34" charset="0"/>
              </a:rPr>
            </a:br>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B95B7E41-F8E4-A13E-084F-86440B54F825}"/>
              </a:ext>
            </a:extLst>
          </p:cNvPr>
          <p:cNvSpPr txBox="1"/>
          <p:nvPr/>
        </p:nvSpPr>
        <p:spPr>
          <a:xfrm>
            <a:off x="1989220" y="2933700"/>
            <a:ext cx="6240380" cy="6001643"/>
          </a:xfrm>
          <a:prstGeom prst="rect">
            <a:avLst/>
          </a:prstGeom>
          <a:noFill/>
        </p:spPr>
        <p:txBody>
          <a:bodyPr wrap="square" rtlCol="0">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My Lord What a Morning</a:t>
            </a:r>
          </a:p>
          <a:p>
            <a:r>
              <a:rPr lang="en-US" sz="2400" dirty="0">
                <a:latin typeface="Open Sans" panose="020B0606030504020204" pitchFamily="34" charset="0"/>
                <a:ea typeface="Open Sans" panose="020B0606030504020204" pitchFamily="34" charset="0"/>
                <a:cs typeface="Open Sans" panose="020B0606030504020204" pitchFamily="34" charset="0"/>
              </a:rPr>
              <a:t>African American Spiritual, </a:t>
            </a:r>
            <a:r>
              <a:rPr lang="en-US" sz="2400" dirty="0" err="1">
                <a:latin typeface="Open Sans" panose="020B0606030504020204" pitchFamily="34" charset="0"/>
                <a:ea typeface="Open Sans" panose="020B0606030504020204" pitchFamily="34" charset="0"/>
                <a:cs typeface="Open Sans" panose="020B0606030504020204" pitchFamily="34" charset="0"/>
              </a:rPr>
              <a:t>arr.John</a:t>
            </a:r>
            <a:r>
              <a:rPr lang="en-US" sz="2400" dirty="0">
                <a:latin typeface="Open Sans" panose="020B0606030504020204" pitchFamily="34" charset="0"/>
                <a:ea typeface="Open Sans" panose="020B0606030504020204" pitchFamily="34" charset="0"/>
                <a:cs typeface="Open Sans" panose="020B0606030504020204" pitchFamily="34" charset="0"/>
              </a:rPr>
              <a:t> Behnke</a:t>
            </a:r>
          </a:p>
          <a:p>
            <a:r>
              <a:rPr lang="en-US" sz="2400" dirty="0">
                <a:latin typeface="Open Sans" panose="020B0606030504020204" pitchFamily="34" charset="0"/>
                <a:ea typeface="Open Sans" panose="020B0606030504020204" pitchFamily="34" charset="0"/>
                <a:cs typeface="Open Sans" panose="020B0606030504020204" pitchFamily="34" charset="0"/>
              </a:rPr>
              <a:t>One License #93602</a:t>
            </a:r>
          </a:p>
          <a:p>
            <a:endParaRPr lang="en-US" sz="2400" b="1" dirty="0">
              <a:latin typeface="Open Sans" panose="020B0606030504020204" pitchFamily="34" charset="0"/>
              <a:ea typeface="Open Sans" panose="020B0606030504020204" pitchFamily="34" charset="0"/>
              <a:cs typeface="Open Sans" panose="020B0606030504020204" pitchFamily="34" charset="0"/>
            </a:endParaRPr>
          </a:p>
          <a:p>
            <a:r>
              <a:rPr lang="en-US" sz="2400" b="1" dirty="0">
                <a:latin typeface="Open Sans" panose="020B0606030504020204" pitchFamily="34" charset="0"/>
                <a:ea typeface="Open Sans" panose="020B0606030504020204" pitchFamily="34" charset="0"/>
                <a:cs typeface="Open Sans" panose="020B0606030504020204" pitchFamily="34" charset="0"/>
              </a:rPr>
              <a:t>When Jesus Came Preaching</a:t>
            </a:r>
          </a:p>
          <a:p>
            <a:r>
              <a:rPr lang="en-US" sz="2400" dirty="0">
                <a:latin typeface="Open Sans" panose="020B0606030504020204" pitchFamily="34" charset="0"/>
                <a:ea typeface="Open Sans" panose="020B0606030504020204" pitchFamily="34" charset="0"/>
                <a:cs typeface="Open Sans" panose="020B0606030504020204" pitchFamily="34" charset="0"/>
              </a:rPr>
              <a:t>Fred Pratt Green</a:t>
            </a:r>
          </a:p>
          <a:p>
            <a:r>
              <a:rPr lang="en-US" sz="2400" dirty="0">
                <a:latin typeface="Open Sans" panose="020B0606030504020204" pitchFamily="34" charset="0"/>
                <a:ea typeface="Open Sans" panose="020B0606030504020204" pitchFamily="34" charset="0"/>
                <a:cs typeface="Open Sans" panose="020B0606030504020204" pitchFamily="34" charset="0"/>
              </a:rPr>
              <a:t>One License #01144</a:t>
            </a:r>
          </a:p>
          <a:p>
            <a:endParaRPr lang="en-US" sz="2400" b="1" dirty="0">
              <a:latin typeface="Open Sans" panose="020B0606030504020204" pitchFamily="34" charset="0"/>
              <a:ea typeface="Open Sans" panose="020B0606030504020204" pitchFamily="34" charset="0"/>
              <a:cs typeface="Open Sans" panose="020B0606030504020204" pitchFamily="34" charset="0"/>
            </a:endParaRPr>
          </a:p>
          <a:p>
            <a:r>
              <a:rPr lang="en-US" sz="2400" b="1" dirty="0">
                <a:latin typeface="Open Sans" panose="020B0606030504020204" pitchFamily="34" charset="0"/>
                <a:ea typeface="Open Sans" panose="020B0606030504020204" pitchFamily="34" charset="0"/>
                <a:cs typeface="Open Sans" panose="020B0606030504020204" pitchFamily="34" charset="0"/>
              </a:rPr>
              <a:t>We’ll Build A Land</a:t>
            </a:r>
          </a:p>
          <a:p>
            <a:r>
              <a:rPr lang="en-US" sz="2400" dirty="0">
                <a:latin typeface="Open Sans" panose="020B0606030504020204" pitchFamily="34" charset="0"/>
                <a:ea typeface="Open Sans" panose="020B0606030504020204" pitchFamily="34" charset="0"/>
                <a:cs typeface="Open Sans" panose="020B0606030504020204" pitchFamily="34" charset="0"/>
              </a:rPr>
              <a:t>Carolyn McDade</a:t>
            </a:r>
          </a:p>
          <a:p>
            <a:r>
              <a:rPr lang="en-US" sz="2400" dirty="0">
                <a:latin typeface="Open Sans" panose="020B0606030504020204" pitchFamily="34" charset="0"/>
                <a:ea typeface="Open Sans" panose="020B0606030504020204" pitchFamily="34" charset="0"/>
                <a:cs typeface="Open Sans" panose="020B0606030504020204" pitchFamily="34" charset="0"/>
              </a:rPr>
              <a:t>One License #127299</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b="1" dirty="0">
                <a:latin typeface="Open Sans" panose="020B0606030504020204" pitchFamily="34" charset="0"/>
                <a:ea typeface="Open Sans" panose="020B0606030504020204" pitchFamily="34" charset="0"/>
                <a:cs typeface="Open Sans" panose="020B0606030504020204" pitchFamily="34" charset="0"/>
              </a:rPr>
              <a:t>Guide My Feet</a:t>
            </a:r>
          </a:p>
          <a:p>
            <a:r>
              <a:rPr lang="en-US" sz="2400" dirty="0">
                <a:latin typeface="Open Sans" panose="020B0606030504020204" pitchFamily="34" charset="0"/>
                <a:ea typeface="Open Sans" panose="020B0606030504020204" pitchFamily="34" charset="0"/>
                <a:cs typeface="Open Sans" panose="020B0606030504020204" pitchFamily="34" charset="0"/>
              </a:rPr>
              <a:t>African American Spiritual</a:t>
            </a:r>
          </a:p>
          <a:p>
            <a:r>
              <a:rPr lang="en-US" sz="2400" dirty="0">
                <a:latin typeface="Open Sans" panose="020B0606030504020204" pitchFamily="34" charset="0"/>
                <a:ea typeface="Open Sans" panose="020B0606030504020204" pitchFamily="34" charset="0"/>
                <a:cs typeface="Open Sans" panose="020B0606030504020204" pitchFamily="34" charset="0"/>
              </a:rPr>
              <a:t>Public Domain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1043457A-6036-2A67-C346-256C0AF661A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D00E083-B4EA-18BD-4ABC-0A353095B50D}"/>
              </a:ext>
            </a:extLst>
          </p:cNvPr>
          <p:cNvSpPr/>
          <p:nvPr/>
        </p:nvSpPr>
        <p:spPr>
          <a:xfrm>
            <a:off x="30"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3"/>
            <a:stretch>
              <a:fillRect r="-2742"/>
            </a:stretch>
          </a:blipFill>
        </p:spPr>
        <p:txBody>
          <a:bodyPr/>
          <a:lstStyle/>
          <a:p>
            <a:endParaRPr lang="en-US"/>
          </a:p>
        </p:txBody>
      </p:sp>
      <p:sp>
        <p:nvSpPr>
          <p:cNvPr id="4" name="TextBox 4">
            <a:extLst>
              <a:ext uri="{FF2B5EF4-FFF2-40B4-BE49-F238E27FC236}">
                <a16:creationId xmlns:a16="http://schemas.microsoft.com/office/drawing/2014/main" id="{EE962CCB-03FE-E16C-6CAA-94584F6DFDA5}"/>
              </a:ext>
            </a:extLst>
          </p:cNvPr>
          <p:cNvSpPr txBox="1"/>
          <p:nvPr/>
        </p:nvSpPr>
        <p:spPr>
          <a:xfrm>
            <a:off x="1362593" y="457200"/>
            <a:ext cx="15562814" cy="10402848"/>
          </a:xfrm>
          <a:prstGeom prst="rect">
            <a:avLst/>
          </a:prstGeom>
          <a:ln>
            <a:solidFill>
              <a:schemeClr val="accent1"/>
            </a:solidFill>
          </a:ln>
        </p:spPr>
        <p:txBody>
          <a:bodyPr wrap="square" lIns="0" tIns="0" rIns="0" bIns="0" rtlCol="0" anchor="t">
            <a:spAutoFit/>
          </a:bodyPr>
          <a:lstStyle/>
          <a:p>
            <a:pPr algn="ctr"/>
            <a:r>
              <a:rPr lang="en-US" sz="7200" b="1" i="0" u="none" strike="noStrike" dirty="0">
                <a:solidFill>
                  <a:srgbClr val="FFFF00"/>
                </a:solidFill>
                <a:effectLst/>
                <a:latin typeface="Canva Sans Bold"/>
                <a:ea typeface="Open Sans" panose="020B0606030504020204" pitchFamily="34" charset="0"/>
                <a:cs typeface="Open Sans" panose="020B0606030504020204" pitchFamily="34" charset="0"/>
              </a:rPr>
              <a:t>PRAYER FOR FORGIVENESS</a:t>
            </a:r>
          </a:p>
          <a:p>
            <a:endParaRPr lang="en-US" sz="1000" b="1" dirty="0">
              <a:latin typeface="Open Sans" panose="020B0606030504020204" pitchFamily="34" charset="0"/>
              <a:ea typeface="Open Sans" panose="020B0606030504020204" pitchFamily="34" charset="0"/>
              <a:cs typeface="Open Sans" panose="020B0606030504020204" pitchFamily="34" charset="0"/>
            </a:endParaRPr>
          </a:p>
          <a:p>
            <a:pPr marL="457200" marR="0" indent="-457200">
              <a:buNone/>
            </a:pPr>
            <a:r>
              <a:rPr lang="en-US" sz="5400" b="1" kern="0" dirty="0">
                <a:solidFill>
                  <a:srgbClr val="000000"/>
                </a:solidFill>
                <a:effectLst/>
                <a:latin typeface="Calibri" panose="020F0502020204030204" pitchFamily="34" charset="0"/>
                <a:ea typeface="Times New Roman" panose="02020603050405020304" pitchFamily="18" charset="0"/>
              </a:rPr>
              <a:t>Mending, tending God: Your Word can be hard to unravel. Too often, your people wrap faith in divisive words and destructive ways, until the life you promise gets obscured under layers of shame and blame - inflicted not by You but by us, on each other. When we confuse faith with self-interest, forgive us. Help us to disentangle your will from ours; your love from our fear; your grace from our judging. Show us again how to uncover the Good News of your unwavering love.</a:t>
            </a:r>
            <a:endParaRPr lang="en-US" sz="4400" dirty="0">
              <a:effectLst/>
              <a:latin typeface="Times New Roman" panose="02020603050405020304" pitchFamily="18" charset="0"/>
              <a:ea typeface="Times New Roman" panose="02020603050405020304" pitchFamily="18" charset="0"/>
            </a:endParaRPr>
          </a:p>
          <a:p>
            <a:r>
              <a:rPr lang="en-US" sz="5400" dirty="0">
                <a:latin typeface="Open Sans" panose="020B0606030504020204" pitchFamily="34" charset="0"/>
                <a:ea typeface="Open Sans" panose="020B0606030504020204" pitchFamily="34" charset="0"/>
                <a:cs typeface="Open Sans" panose="020B0606030504020204" pitchFamily="34" charset="0"/>
              </a:rPr>
              <a:t>	</a:t>
            </a:r>
            <a:endParaRPr lang="en-US" sz="5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9D46B625-1F98-D1AF-2666-92C3399B8470}"/>
              </a:ext>
            </a:extLst>
          </p:cNvPr>
          <p:cNvSpPr>
            <a:spLocks noChangeArrowheads="1"/>
          </p:cNvSpPr>
          <p:nvPr/>
        </p:nvSpPr>
        <p:spPr bwMode="auto">
          <a:xfrm>
            <a:off x="0" y="87868"/>
            <a:ext cx="6463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344071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52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0"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2"/>
            <a:stretch>
              <a:fillRect r="-2742"/>
            </a:stretch>
          </a:blipFill>
        </p:spPr>
        <p:txBody>
          <a:bodyPr/>
          <a:lstStyle/>
          <a:p>
            <a:endParaRPr lang="en-US"/>
          </a:p>
        </p:txBody>
      </p:sp>
      <p:sp>
        <p:nvSpPr>
          <p:cNvPr id="3" name="TextBox 3"/>
          <p:cNvSpPr txBox="1"/>
          <p:nvPr/>
        </p:nvSpPr>
        <p:spPr>
          <a:xfrm>
            <a:off x="1371600" y="3066008"/>
            <a:ext cx="16230600" cy="4154984"/>
          </a:xfrm>
          <a:prstGeom prst="rect">
            <a:avLst/>
          </a:prstGeom>
        </p:spPr>
        <p:txBody>
          <a:bodyPr lIns="0" tIns="0" rIns="0" bIns="0" rtlCol="0" anchor="t">
            <a:spAutoFit/>
          </a:bodyPr>
          <a:lstStyle/>
          <a:p>
            <a:pPr algn="l">
              <a:lnSpc>
                <a:spcPct val="150000"/>
              </a:lnSpc>
            </a:pPr>
            <a:r>
              <a:rPr lang="en-US" sz="6000" spc="-239" dirty="0">
                <a:solidFill>
                  <a:srgbClr val="000000"/>
                </a:solidFill>
                <a:latin typeface="Open Sans"/>
              </a:rPr>
              <a:t>Pastor: 		The peace of Christ be with you. </a:t>
            </a:r>
          </a:p>
          <a:p>
            <a:pPr algn="l">
              <a:lnSpc>
                <a:spcPct val="150000"/>
              </a:lnSpc>
              <a:spcAft>
                <a:spcPts val="3600"/>
              </a:spcAft>
            </a:pPr>
            <a:r>
              <a:rPr lang="en-US" sz="6000" spc="-239" dirty="0">
                <a:solidFill>
                  <a:srgbClr val="000000"/>
                </a:solidFill>
                <a:latin typeface="Open Sans Bold"/>
              </a:rPr>
              <a:t>People:		And also with you.    ✌️ ☮️ 👋</a:t>
            </a:r>
          </a:p>
          <a:p>
            <a:pPr algn="l">
              <a:lnSpc>
                <a:spcPts val="7200"/>
              </a:lnSpc>
            </a:pPr>
            <a:endParaRPr lang="en-US" sz="6000" spc="-239" dirty="0">
              <a:solidFill>
                <a:srgbClr val="000000"/>
              </a:solidFill>
              <a:latin typeface="Open Sans Bold"/>
            </a:endParaRPr>
          </a:p>
        </p:txBody>
      </p:sp>
      <p:sp>
        <p:nvSpPr>
          <p:cNvPr id="4" name="TextBox 4"/>
          <p:cNvSpPr txBox="1"/>
          <p:nvPr/>
        </p:nvSpPr>
        <p:spPr>
          <a:xfrm>
            <a:off x="3733801" y="895350"/>
            <a:ext cx="10787212" cy="1226820"/>
          </a:xfrm>
          <a:prstGeom prst="rect">
            <a:avLst/>
          </a:prstGeom>
        </p:spPr>
        <p:txBody>
          <a:bodyPr wrap="square" lIns="0" tIns="0" rIns="0" bIns="0" rtlCol="0" anchor="t">
            <a:spAutoFit/>
          </a:bodyPr>
          <a:lstStyle/>
          <a:p>
            <a:pPr algn="ctr">
              <a:lnSpc>
                <a:spcPts val="10080"/>
              </a:lnSpc>
            </a:pPr>
            <a:r>
              <a:rPr lang="en-US" sz="7200" dirty="0">
                <a:solidFill>
                  <a:srgbClr val="FFFF00"/>
                </a:solidFill>
                <a:latin typeface="Canva Sans Bold"/>
              </a:rPr>
              <a:t>PASSING OF THE PEACE</a:t>
            </a:r>
          </a:p>
        </p:txBody>
      </p:sp>
    </p:spTree>
    <p:extLst>
      <p:ext uri="{BB962C8B-B14F-4D97-AF65-F5344CB8AC3E}">
        <p14:creationId xmlns:p14="http://schemas.microsoft.com/office/powerpoint/2010/main" val="4186849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8C9F970E-B500-C479-9C97-CF8B76ADC471}"/>
            </a:ext>
          </a:extLst>
        </p:cNvPr>
        <p:cNvGrpSpPr/>
        <p:nvPr/>
      </p:nvGrpSpPr>
      <p:grpSpPr>
        <a:xfrm>
          <a:off x="0" y="0"/>
          <a:ext cx="0" cy="0"/>
          <a:chOff x="0" y="0"/>
          <a:chExt cx="0" cy="0"/>
        </a:xfrm>
      </p:grpSpPr>
    </p:spTree>
    <p:extLst>
      <p:ext uri="{BB962C8B-B14F-4D97-AF65-F5344CB8AC3E}">
        <p14:creationId xmlns:p14="http://schemas.microsoft.com/office/powerpoint/2010/main" val="232479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0"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3"/>
            <a:stretch>
              <a:fillRect r="-2742"/>
            </a:stretch>
          </a:blipFill>
        </p:spPr>
        <p:txBody>
          <a:bodyPr/>
          <a:lstStyle/>
          <a:p>
            <a:endParaRPr lang="en-US"/>
          </a:p>
        </p:txBody>
      </p:sp>
      <p:sp>
        <p:nvSpPr>
          <p:cNvPr id="4" name="TextBox 4"/>
          <p:cNvSpPr txBox="1"/>
          <p:nvPr/>
        </p:nvSpPr>
        <p:spPr>
          <a:xfrm>
            <a:off x="704850" y="87868"/>
            <a:ext cx="16897350" cy="8407430"/>
          </a:xfrm>
          <a:prstGeom prst="rect">
            <a:avLst/>
          </a:prstGeom>
        </p:spPr>
        <p:txBody>
          <a:bodyPr wrap="square" lIns="0" tIns="0" rIns="0" bIns="0" rtlCol="0" anchor="t">
            <a:spAutoFit/>
          </a:bodyPr>
          <a:lstStyle/>
          <a:p>
            <a:pPr algn="ctr">
              <a:lnSpc>
                <a:spcPts val="10080"/>
              </a:lnSpc>
            </a:pPr>
            <a:r>
              <a:rPr lang="en-US" sz="7200" b="1" i="0" u="none" strike="noStrike" dirty="0">
                <a:solidFill>
                  <a:srgbClr val="FFFF00"/>
                </a:solidFill>
                <a:effectLst/>
                <a:latin typeface="Canva Sans Bold"/>
                <a:ea typeface="Open Sans" panose="020B0606030504020204" pitchFamily="34" charset="0"/>
                <a:cs typeface="Open Sans" panose="020B0606030504020204" pitchFamily="34" charset="0"/>
              </a:rPr>
              <a:t>PRAYER FOR</a:t>
            </a:r>
            <a:r>
              <a:rPr lang="en-US" sz="5400" b="1" spc="-286" dirty="0">
                <a:latin typeface="Open Sans" panose="020B0606030504020204" pitchFamily="34" charset="0"/>
                <a:ea typeface="Open Sans" panose="020B0606030504020204" pitchFamily="34" charset="0"/>
                <a:cs typeface="Open Sans" panose="020B0606030504020204" pitchFamily="34" charset="0"/>
              </a:rPr>
              <a:t> </a:t>
            </a:r>
            <a:r>
              <a:rPr lang="en-US" sz="7200" b="1" spc="-286" dirty="0">
                <a:solidFill>
                  <a:srgbClr val="FFFF00"/>
                </a:solidFill>
                <a:latin typeface="Open Sans" panose="020B0606030504020204" pitchFamily="34" charset="0"/>
                <a:ea typeface="Open Sans" panose="020B0606030504020204" pitchFamily="34" charset="0"/>
                <a:cs typeface="Open Sans" panose="020B0606030504020204" pitchFamily="34" charset="0"/>
              </a:rPr>
              <a:t>ILLUMINATION</a:t>
            </a:r>
          </a:p>
          <a:p>
            <a:pPr algn="ctr">
              <a:lnSpc>
                <a:spcPts val="10080"/>
              </a:lnSpc>
            </a:pPr>
            <a:endParaRPr lang="en-US" sz="7200" b="1" spc="-286" dirty="0">
              <a:solidFill>
                <a:srgbClr val="FFFF00"/>
              </a:solidFill>
              <a:latin typeface="Open Sans" panose="020B0606030504020204" pitchFamily="34" charset="0"/>
              <a:ea typeface="Open Sans" panose="020B0606030504020204" pitchFamily="34" charset="0"/>
              <a:cs typeface="Open Sans" panose="020B0606030504020204" pitchFamily="34" charset="0"/>
            </a:endParaRPr>
          </a:p>
          <a:p>
            <a:r>
              <a:rPr lang="en-US" sz="5400" dirty="0">
                <a:latin typeface="Open Sans" panose="020B0606030504020204" pitchFamily="34" charset="0"/>
                <a:ea typeface="Open Sans" panose="020B0606030504020204" pitchFamily="34" charset="0"/>
                <a:cs typeface="Open Sans" panose="020B0606030504020204" pitchFamily="34" charset="0"/>
              </a:rPr>
              <a:t>One: 	Holy One, the story of Jesus’ life is complicated: 		a tangle of love and betrayal, hope and 					violence, pain and mystery.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5400" b="1" dirty="0">
                <a:latin typeface="Open Sans" panose="020B0606030504020204" pitchFamily="34" charset="0"/>
                <a:ea typeface="Open Sans" panose="020B0606030504020204" pitchFamily="34" charset="0"/>
                <a:cs typeface="Open Sans" panose="020B0606030504020204" pitchFamily="34" charset="0"/>
              </a:rPr>
              <a:t>All:    	Help us to unravel the Good News in this 			sacred text, to pull at the threads of love 			and justice, until we can knit together a 			liberating garment of healing and hope.. </a:t>
            </a:r>
          </a:p>
        </p:txBody>
      </p:sp>
      <p:sp>
        <p:nvSpPr>
          <p:cNvPr id="9" name="Rectangle 8">
            <a:extLst>
              <a:ext uri="{FF2B5EF4-FFF2-40B4-BE49-F238E27FC236}">
                <a16:creationId xmlns:a16="http://schemas.microsoft.com/office/drawing/2014/main" id="{445B0E1B-CFF0-70D9-58DF-D7CE51585251}"/>
              </a:ext>
            </a:extLst>
          </p:cNvPr>
          <p:cNvSpPr>
            <a:spLocks noChangeArrowheads="1"/>
          </p:cNvSpPr>
          <p:nvPr/>
        </p:nvSpPr>
        <p:spPr bwMode="auto">
          <a:xfrm>
            <a:off x="0" y="87868"/>
            <a:ext cx="6463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932346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53CD0870-9830-A0F8-86DC-F57190A0BC58}"/>
            </a:ext>
          </a:extLst>
        </p:cNvPr>
        <p:cNvGrpSpPr/>
        <p:nvPr/>
      </p:nvGrpSpPr>
      <p:grpSpPr>
        <a:xfrm>
          <a:off x="0" y="0"/>
          <a:ext cx="0" cy="0"/>
          <a:chOff x="0" y="0"/>
          <a:chExt cx="0" cy="0"/>
        </a:xfrm>
      </p:grpSpPr>
    </p:spTree>
    <p:extLst>
      <p:ext uri="{BB962C8B-B14F-4D97-AF65-F5344CB8AC3E}">
        <p14:creationId xmlns:p14="http://schemas.microsoft.com/office/powerpoint/2010/main" val="352711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0"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2"/>
            <a:stretch>
              <a:fillRect r="-2742"/>
            </a:stretch>
          </a:blipFill>
        </p:spPr>
        <p:txBody>
          <a:bodyPr/>
          <a:lstStyle/>
          <a:p>
            <a:endParaRPr lang="en-US"/>
          </a:p>
        </p:txBody>
      </p:sp>
      <p:sp>
        <p:nvSpPr>
          <p:cNvPr id="3" name="TextBox 3"/>
          <p:cNvSpPr txBox="1"/>
          <p:nvPr/>
        </p:nvSpPr>
        <p:spPr>
          <a:xfrm>
            <a:off x="1028715" y="2122170"/>
            <a:ext cx="16230600" cy="7315200"/>
          </a:xfrm>
          <a:prstGeom prst="rect">
            <a:avLst/>
          </a:prstGeom>
        </p:spPr>
        <p:txBody>
          <a:bodyPr lIns="0" tIns="0" rIns="0" bIns="0" rtlCol="0" anchor="t">
            <a:spAutoFit/>
          </a:bodyPr>
          <a:lstStyle/>
          <a:p>
            <a:pPr>
              <a:lnSpc>
                <a:spcPts val="7200"/>
              </a:lnSpc>
            </a:pPr>
            <a:r>
              <a:rPr lang="en-US" sz="6000" spc="-239" dirty="0">
                <a:solidFill>
                  <a:srgbClr val="000000"/>
                </a:solidFill>
                <a:latin typeface="Open Sans Bold"/>
              </a:rPr>
              <a:t>Our Father-Mother in heaven, hallowed be thy name. Thy kin-</a:t>
            </a:r>
            <a:r>
              <a:rPr lang="en-US" sz="6000" spc="-239" dirty="0" err="1">
                <a:solidFill>
                  <a:srgbClr val="000000"/>
                </a:solidFill>
                <a:latin typeface="Open Sans Bold"/>
              </a:rPr>
              <a:t>dom</a:t>
            </a:r>
            <a:r>
              <a:rPr lang="en-US" sz="6000" spc="-239" dirty="0">
                <a:solidFill>
                  <a:srgbClr val="000000"/>
                </a:solidFill>
                <a:latin typeface="Open Sans Bold"/>
              </a:rPr>
              <a:t> come; thy will be done on earth as it is in heaven. Give us this day our daily bread, and forgive us our debts as we forgive our debtors. And lead us not into temptation but deliver us from evil, for thine is the kin-</a:t>
            </a:r>
            <a:r>
              <a:rPr lang="en-US" sz="6000" spc="-239" dirty="0" err="1">
                <a:solidFill>
                  <a:srgbClr val="000000"/>
                </a:solidFill>
                <a:latin typeface="Open Sans Bold"/>
              </a:rPr>
              <a:t>dom</a:t>
            </a:r>
            <a:r>
              <a:rPr lang="en-US" sz="6000" spc="-239" dirty="0">
                <a:solidFill>
                  <a:srgbClr val="000000"/>
                </a:solidFill>
                <a:latin typeface="Open Sans Bold"/>
              </a:rPr>
              <a:t> and the power and the glory forever. Amen. </a:t>
            </a:r>
          </a:p>
        </p:txBody>
      </p:sp>
      <p:sp>
        <p:nvSpPr>
          <p:cNvPr id="4" name="TextBox 4"/>
          <p:cNvSpPr txBox="1"/>
          <p:nvPr/>
        </p:nvSpPr>
        <p:spPr>
          <a:xfrm>
            <a:off x="4516933" y="880239"/>
            <a:ext cx="9254133" cy="1209818"/>
          </a:xfrm>
          <a:prstGeom prst="rect">
            <a:avLst/>
          </a:prstGeom>
        </p:spPr>
        <p:txBody>
          <a:bodyPr wrap="square" lIns="0" tIns="0" rIns="0" bIns="0" rtlCol="0" anchor="t">
            <a:spAutoFit/>
          </a:bodyPr>
          <a:lstStyle/>
          <a:p>
            <a:pPr>
              <a:lnSpc>
                <a:spcPts val="10080"/>
              </a:lnSpc>
            </a:pPr>
            <a:r>
              <a:rPr lang="en-US" sz="7200" dirty="0">
                <a:solidFill>
                  <a:srgbClr val="FFFF00"/>
                </a:solidFill>
                <a:latin typeface="Canva Sans Bold"/>
              </a:rPr>
              <a:t>THE LORD’S PRAYER</a:t>
            </a:r>
          </a:p>
        </p:txBody>
      </p:sp>
    </p:spTree>
    <p:extLst>
      <p:ext uri="{BB962C8B-B14F-4D97-AF65-F5344CB8AC3E}">
        <p14:creationId xmlns:p14="http://schemas.microsoft.com/office/powerpoint/2010/main" val="1112131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448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554CA745-4676-D337-1939-8FDB23953AC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D281F2C-912C-EC22-E610-EB4FEA57B37E}"/>
              </a:ext>
            </a:extLst>
          </p:cNvPr>
          <p:cNvSpPr/>
          <p:nvPr/>
        </p:nvSpPr>
        <p:spPr>
          <a:xfrm>
            <a:off x="0"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3"/>
            <a:stretch>
              <a:fillRect r="-2742"/>
            </a:stretch>
          </a:blipFill>
        </p:spPr>
        <p:txBody>
          <a:bodyPr/>
          <a:lstStyle/>
          <a:p>
            <a:endParaRPr lang="en-US" dirty="0"/>
          </a:p>
        </p:txBody>
      </p:sp>
      <p:sp>
        <p:nvSpPr>
          <p:cNvPr id="8" name="TextBox 7">
            <a:extLst>
              <a:ext uri="{FF2B5EF4-FFF2-40B4-BE49-F238E27FC236}">
                <a16:creationId xmlns:a16="http://schemas.microsoft.com/office/drawing/2014/main" id="{6E12DC46-F144-F396-E733-FC4B18AAADB5}"/>
              </a:ext>
            </a:extLst>
          </p:cNvPr>
          <p:cNvSpPr txBox="1"/>
          <p:nvPr/>
        </p:nvSpPr>
        <p:spPr>
          <a:xfrm flipH="1">
            <a:off x="9384356" y="2704055"/>
            <a:ext cx="8675042" cy="769441"/>
          </a:xfrm>
          <a:prstGeom prst="rect">
            <a:avLst/>
          </a:prstGeom>
          <a:noFill/>
        </p:spPr>
        <p:txBody>
          <a:bodyPr wrap="square" rtlCol="0">
            <a:spAutoFit/>
          </a:bodyPr>
          <a:lstStyle/>
          <a:p>
            <a:pPr marL="0" marR="0">
              <a:tabLst>
                <a:tab pos="457200" algn="r"/>
                <a:tab pos="3714750" algn="l"/>
                <a:tab pos="6858000" algn="r"/>
              </a:tabLst>
            </a:pPr>
            <a:r>
              <a:rPr lang="en-US" sz="4400" b="1"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2FAE38D-09EC-E538-A236-0FC053DDD635}"/>
              </a:ext>
            </a:extLst>
          </p:cNvPr>
          <p:cNvSpPr txBox="1"/>
          <p:nvPr/>
        </p:nvSpPr>
        <p:spPr>
          <a:xfrm>
            <a:off x="926493" y="190500"/>
            <a:ext cx="16434984" cy="10541347"/>
          </a:xfrm>
          <a:prstGeom prst="rect">
            <a:avLst/>
          </a:prstGeom>
          <a:noFill/>
        </p:spPr>
        <p:txBody>
          <a:bodyPr wrap="square" rtlCol="0">
            <a:spAutoFit/>
          </a:bodyPr>
          <a:lstStyle/>
          <a:p>
            <a:pPr algn="ctr"/>
            <a:r>
              <a:rPr lang="en-US" sz="68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RESTLESS WEAVER</a:t>
            </a:r>
          </a:p>
          <a:p>
            <a:pPr>
              <a:lnSpc>
                <a:spcPct val="150000"/>
              </a:lnSpc>
            </a:pPr>
            <a:endParaRPr lang="en-US" sz="5400" b="1" dirty="0">
              <a:latin typeface="Open Sans" panose="020B0606030504020204" pitchFamily="34" charset="0"/>
              <a:ea typeface="Open Sans" panose="020B0606030504020204" pitchFamily="34" charset="0"/>
              <a:cs typeface="Open Sans" panose="020B0606030504020204" pitchFamily="34" charset="0"/>
            </a:endParaRPr>
          </a:p>
          <a:p>
            <a:r>
              <a:rPr lang="en-US" sz="5300" b="1" dirty="0">
                <a:latin typeface="Open Sans" panose="020B0606030504020204" pitchFamily="34" charset="0"/>
                <a:ea typeface="Open Sans" panose="020B0606030504020204" pitchFamily="34" charset="0"/>
                <a:cs typeface="Open Sans" panose="020B0606030504020204" pitchFamily="34" charset="0"/>
              </a:rPr>
              <a:t>Restless Weaver, ever spinning threads of justice and shalom; </a:t>
            </a:r>
          </a:p>
          <a:p>
            <a:r>
              <a:rPr lang="en-US" sz="5300" b="1" dirty="0">
                <a:latin typeface="Open Sans" panose="020B0606030504020204" pitchFamily="34" charset="0"/>
                <a:ea typeface="Open Sans" panose="020B0606030504020204" pitchFamily="34" charset="0"/>
                <a:cs typeface="Open Sans" panose="020B0606030504020204" pitchFamily="34" charset="0"/>
              </a:rPr>
              <a:t>dreaming patterns of creation where all creatures find a home; </a:t>
            </a:r>
          </a:p>
          <a:p>
            <a:r>
              <a:rPr lang="en-US" sz="5300" b="1" dirty="0">
                <a:latin typeface="Open Sans" panose="020B0606030504020204" pitchFamily="34" charset="0"/>
                <a:ea typeface="Open Sans" panose="020B0606030504020204" pitchFamily="34" charset="0"/>
                <a:cs typeface="Open Sans" panose="020B0606030504020204" pitchFamily="34" charset="0"/>
              </a:rPr>
              <a:t>gathering up life’s varied fibers - every texture, every hue:</a:t>
            </a:r>
          </a:p>
          <a:p>
            <a:r>
              <a:rPr lang="en-US" sz="5300" b="1" dirty="0">
                <a:latin typeface="Open Sans" panose="020B0606030504020204" pitchFamily="34" charset="0"/>
                <a:ea typeface="Open Sans" panose="020B0606030504020204" pitchFamily="34" charset="0"/>
                <a:cs typeface="Open Sans" panose="020B0606030504020204" pitchFamily="34" charset="0"/>
              </a:rPr>
              <a:t>grant us your creative vision. With us weave your world anew</a:t>
            </a:r>
          </a:p>
          <a:p>
            <a:endParaRPr lang="en-US" sz="5300" b="1" dirty="0">
              <a:latin typeface="Open Sans" panose="020B0606030504020204" pitchFamily="34" charset="0"/>
              <a:ea typeface="Open Sans" panose="020B0606030504020204" pitchFamily="34" charset="0"/>
              <a:cs typeface="Open Sans" panose="020B0606030504020204" pitchFamily="34" charset="0"/>
            </a:endParaRPr>
          </a:p>
          <a:p>
            <a:endParaRPr lang="en-US" sz="53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46000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379B91F6-3295-5AB5-1D83-12664D4868B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1CC9336-28C8-BD64-A8CB-C5273139E969}"/>
              </a:ext>
            </a:extLst>
          </p:cNvPr>
          <p:cNvSpPr/>
          <p:nvPr/>
        </p:nvSpPr>
        <p:spPr>
          <a:xfrm>
            <a:off x="0"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3"/>
            <a:stretch>
              <a:fillRect r="-2742"/>
            </a:stretch>
          </a:blipFill>
        </p:spPr>
        <p:txBody>
          <a:bodyPr/>
          <a:lstStyle/>
          <a:p>
            <a:endParaRPr lang="en-US" dirty="0"/>
          </a:p>
        </p:txBody>
      </p:sp>
      <p:sp>
        <p:nvSpPr>
          <p:cNvPr id="8" name="TextBox 7">
            <a:extLst>
              <a:ext uri="{FF2B5EF4-FFF2-40B4-BE49-F238E27FC236}">
                <a16:creationId xmlns:a16="http://schemas.microsoft.com/office/drawing/2014/main" id="{53CAD6CD-62B7-083D-6CF5-AE6811759444}"/>
              </a:ext>
            </a:extLst>
          </p:cNvPr>
          <p:cNvSpPr txBox="1"/>
          <p:nvPr/>
        </p:nvSpPr>
        <p:spPr>
          <a:xfrm flipH="1">
            <a:off x="9384356" y="2704055"/>
            <a:ext cx="8675042" cy="769441"/>
          </a:xfrm>
          <a:prstGeom prst="rect">
            <a:avLst/>
          </a:prstGeom>
          <a:noFill/>
        </p:spPr>
        <p:txBody>
          <a:bodyPr wrap="square" rtlCol="0">
            <a:spAutoFit/>
          </a:bodyPr>
          <a:lstStyle/>
          <a:p>
            <a:pPr marL="0" marR="0">
              <a:tabLst>
                <a:tab pos="457200" algn="r"/>
                <a:tab pos="3714750" algn="l"/>
                <a:tab pos="6858000" algn="r"/>
              </a:tabLst>
            </a:pPr>
            <a:r>
              <a:rPr lang="en-US" sz="4400" b="1"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C49655D-D8BB-024D-68C0-EC707BE9737D}"/>
              </a:ext>
            </a:extLst>
          </p:cNvPr>
          <p:cNvSpPr txBox="1"/>
          <p:nvPr/>
        </p:nvSpPr>
        <p:spPr>
          <a:xfrm>
            <a:off x="926493" y="190500"/>
            <a:ext cx="16434984" cy="10541347"/>
          </a:xfrm>
          <a:prstGeom prst="rect">
            <a:avLst/>
          </a:prstGeom>
          <a:noFill/>
        </p:spPr>
        <p:txBody>
          <a:bodyPr wrap="square" rtlCol="0">
            <a:spAutoFit/>
          </a:bodyPr>
          <a:lstStyle/>
          <a:p>
            <a:pPr algn="ctr"/>
            <a:r>
              <a:rPr lang="en-US" sz="68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RESTLESS WEAVER</a:t>
            </a:r>
          </a:p>
          <a:p>
            <a:pPr>
              <a:lnSpc>
                <a:spcPct val="150000"/>
              </a:lnSpc>
            </a:pPr>
            <a:endParaRPr lang="en-US" sz="5400" b="1" dirty="0">
              <a:latin typeface="Open Sans" panose="020B0606030504020204" pitchFamily="34" charset="0"/>
              <a:ea typeface="Open Sans" panose="020B0606030504020204" pitchFamily="34" charset="0"/>
              <a:cs typeface="Open Sans" panose="020B0606030504020204" pitchFamily="34" charset="0"/>
            </a:endParaRPr>
          </a:p>
          <a:p>
            <a:r>
              <a:rPr lang="en-US" sz="5300" b="1" dirty="0">
                <a:latin typeface="Open Sans" panose="020B0606030504020204" pitchFamily="34" charset="0"/>
                <a:ea typeface="Open Sans" panose="020B0606030504020204" pitchFamily="34" charset="0"/>
                <a:cs typeface="Open Sans" panose="020B0606030504020204" pitchFamily="34" charset="0"/>
              </a:rPr>
              <a:t>Where earth’s fragile web is raveling help us mend each broken strand; </a:t>
            </a:r>
          </a:p>
          <a:p>
            <a:r>
              <a:rPr lang="en-US" sz="5300" b="1" dirty="0">
                <a:latin typeface="Open Sans" panose="020B0606030504020204" pitchFamily="34" charset="0"/>
                <a:ea typeface="Open Sans" panose="020B0606030504020204" pitchFamily="34" charset="0"/>
                <a:cs typeface="Open Sans" panose="020B0606030504020204" pitchFamily="34" charset="0"/>
              </a:rPr>
              <a:t>Bless our urgent, bold endeavors cleansing water, air, and land. </a:t>
            </a:r>
          </a:p>
          <a:p>
            <a:r>
              <a:rPr lang="en-US" sz="5300" b="1" dirty="0">
                <a:latin typeface="Open Sans" panose="020B0606030504020204" pitchFamily="34" charset="0"/>
                <a:ea typeface="Open Sans" panose="020B0606030504020204" pitchFamily="34" charset="0"/>
                <a:cs typeface="Open Sans" panose="020B0606030504020204" pitchFamily="34" charset="0"/>
              </a:rPr>
              <a:t>Through the Spirit’s inspiration - offering health where once was pain –</a:t>
            </a:r>
          </a:p>
          <a:p>
            <a:r>
              <a:rPr lang="en-US" sz="5300" b="1" dirty="0">
                <a:latin typeface="Open Sans" panose="020B0606030504020204" pitchFamily="34" charset="0"/>
                <a:ea typeface="Open Sans" panose="020B0606030504020204" pitchFamily="34" charset="0"/>
                <a:cs typeface="Open Sans" panose="020B0606030504020204" pitchFamily="34" charset="0"/>
              </a:rPr>
              <a:t>strengthen us to be the stewards of your world knit whole again. </a:t>
            </a:r>
          </a:p>
          <a:p>
            <a:endParaRPr lang="en-US" sz="5300" b="1" dirty="0">
              <a:latin typeface="Open Sans" panose="020B0606030504020204" pitchFamily="34" charset="0"/>
              <a:ea typeface="Open Sans" panose="020B0606030504020204" pitchFamily="34" charset="0"/>
              <a:cs typeface="Open Sans" panose="020B0606030504020204" pitchFamily="34" charset="0"/>
            </a:endParaRPr>
          </a:p>
          <a:p>
            <a:endParaRPr lang="en-US" sz="53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7946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 y="0"/>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2"/>
            <a:stretch>
              <a:fillRect r="-2742"/>
            </a:stretch>
          </a:blipFill>
        </p:spPr>
        <p:txBody>
          <a:bodyPr/>
          <a:lstStyle/>
          <a:p>
            <a:endParaRPr lang="en-US"/>
          </a:p>
        </p:txBody>
      </p:sp>
      <p:sp>
        <p:nvSpPr>
          <p:cNvPr id="3" name="TextBox 3"/>
          <p:cNvSpPr txBox="1"/>
          <p:nvPr/>
        </p:nvSpPr>
        <p:spPr>
          <a:xfrm>
            <a:off x="1171571" y="1777780"/>
            <a:ext cx="15944851" cy="7725192"/>
          </a:xfrm>
          <a:prstGeom prst="rect">
            <a:avLst/>
          </a:prstGeom>
        </p:spPr>
        <p:txBody>
          <a:bodyPr wrap="square" lIns="0" tIns="0" rIns="0" bIns="0" rtlCol="0" anchor="t">
            <a:spAutoFit/>
          </a:bodyPr>
          <a:lstStyle/>
          <a:p>
            <a:pPr algn="l">
              <a:lnSpc>
                <a:spcPts val="7200"/>
              </a:lnSpc>
            </a:pPr>
            <a:r>
              <a:rPr lang="en-US" sz="5400" b="1" spc="-239" dirty="0">
                <a:solidFill>
                  <a:srgbClr val="000000"/>
                </a:solidFill>
                <a:latin typeface="Open Sans" panose="020B0606030504020204" pitchFamily="34" charset="0"/>
                <a:ea typeface="Open Sans" panose="020B0606030504020204" pitchFamily="34" charset="0"/>
                <a:cs typeface="Open Sans" panose="020B0606030504020204" pitchFamily="34" charset="0"/>
              </a:rPr>
              <a:t>Subscribe to our Weekly Word:</a:t>
            </a:r>
            <a:endParaRPr lang="en-US" sz="1400" u="sng" spc="-239"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a:spcBef>
                <a:spcPts val="0"/>
              </a:spcBef>
              <a:spcAft>
                <a:spcPts val="0"/>
              </a:spcAft>
            </a:pPr>
            <a:r>
              <a:rPr lang="en-US" sz="5400" dirty="0">
                <a:solidFill>
                  <a:srgbClr val="202020"/>
                </a:solidFill>
                <a:effectLst/>
                <a:latin typeface="Open Sans" panose="020B0606030504020204" pitchFamily="34" charset="0"/>
                <a:ea typeface="Open Sans" panose="020B0606030504020204" pitchFamily="34" charset="0"/>
                <a:cs typeface="Open Sans" panose="020B0606030504020204" pitchFamily="34" charset="0"/>
              </a:rPr>
              <a:t>Stay on top of FCC UCC ne</a:t>
            </a:r>
            <a:r>
              <a:rPr lang="en-US" sz="5400" dirty="0">
                <a:solidFill>
                  <a:srgbClr val="202020"/>
                </a:solidFill>
                <a:latin typeface="Open Sans" panose="020B0606030504020204" pitchFamily="34" charset="0"/>
                <a:ea typeface="Open Sans" panose="020B0606030504020204" pitchFamily="34" charset="0"/>
                <a:cs typeface="Open Sans" panose="020B0606030504020204" pitchFamily="34" charset="0"/>
              </a:rPr>
              <a:t>ws, events and volunteer opportunities! </a:t>
            </a:r>
          </a:p>
          <a:p>
            <a:pPr marL="0" marR="0">
              <a:spcBef>
                <a:spcPts val="0"/>
              </a:spcBef>
              <a:spcAft>
                <a:spcPts val="0"/>
              </a:spcAft>
            </a:pPr>
            <a:endParaRPr lang="en-US" sz="3200" dirty="0">
              <a:solidFill>
                <a:srgbClr val="202020"/>
              </a:solidFill>
              <a:latin typeface="Open Sans" panose="020B0606030504020204" pitchFamily="34" charset="0"/>
              <a:ea typeface="Open Sans" panose="020B0606030504020204" pitchFamily="34" charset="0"/>
              <a:cs typeface="Open Sans" panose="020B0606030504020204" pitchFamily="34" charset="0"/>
            </a:endParaRPr>
          </a:p>
          <a:p>
            <a:pPr marL="0" marR="0">
              <a:spcBef>
                <a:spcPts val="0"/>
              </a:spcBef>
              <a:spcAft>
                <a:spcPts val="0"/>
              </a:spcAft>
            </a:pPr>
            <a:r>
              <a:rPr lang="en-US" sz="5400" dirty="0">
                <a:solidFill>
                  <a:srgbClr val="202020"/>
                </a:solidFill>
                <a:latin typeface="Open Sans" panose="020B0606030504020204" pitchFamily="34" charset="0"/>
                <a:ea typeface="Open Sans" panose="020B0606030504020204" pitchFamily="34" charset="0"/>
                <a:cs typeface="Open Sans" panose="020B0606030504020204" pitchFamily="34" charset="0"/>
              </a:rPr>
              <a:t>The Weekly Word arrives in your email every Thursday morning. </a:t>
            </a:r>
          </a:p>
          <a:p>
            <a:pPr marL="0" marR="0">
              <a:spcBef>
                <a:spcPts val="0"/>
              </a:spcBef>
              <a:spcAft>
                <a:spcPts val="0"/>
              </a:spcAft>
            </a:pPr>
            <a:endParaRPr lang="en-US" sz="3200" dirty="0">
              <a:solidFill>
                <a:srgbClr val="202020"/>
              </a:solidFill>
              <a:latin typeface="Open Sans" panose="020B0606030504020204" pitchFamily="34" charset="0"/>
              <a:ea typeface="Open Sans" panose="020B0606030504020204" pitchFamily="34" charset="0"/>
              <a:cs typeface="Open Sans" panose="020B0606030504020204" pitchFamily="34" charset="0"/>
            </a:endParaRPr>
          </a:p>
          <a:p>
            <a:pPr marL="0" marR="0">
              <a:spcBef>
                <a:spcPts val="0"/>
              </a:spcBef>
              <a:spcAft>
                <a:spcPts val="0"/>
              </a:spcAft>
            </a:pPr>
            <a:r>
              <a:rPr lang="en-US" sz="5400" u="sng" dirty="0">
                <a:solidFill>
                  <a:srgbClr val="202020"/>
                </a:solidFill>
                <a:latin typeface="Open Sans" panose="020B0606030504020204" pitchFamily="34" charset="0"/>
                <a:ea typeface="Open Sans" panose="020B0606030504020204" pitchFamily="34" charset="0"/>
                <a:cs typeface="Open Sans" panose="020B0606030504020204" pitchFamily="34" charset="0"/>
              </a:rPr>
              <a:t>Sign up or update</a:t>
            </a:r>
            <a:r>
              <a:rPr lang="en-US" sz="5400" dirty="0">
                <a:solidFill>
                  <a:srgbClr val="202020"/>
                </a:solidFill>
                <a:latin typeface="Open Sans" panose="020B0606030504020204" pitchFamily="34" charset="0"/>
                <a:ea typeface="Open Sans" panose="020B0606030504020204" pitchFamily="34" charset="0"/>
                <a:cs typeface="Open Sans" panose="020B0606030504020204" pitchFamily="34" charset="0"/>
              </a:rPr>
              <a:t> your contact info at: </a:t>
            </a:r>
            <a:r>
              <a:rPr lang="en-US" sz="5400" u="sng" dirty="0">
                <a:solidFill>
                  <a:srgbClr val="202020"/>
                </a:solidFill>
                <a:latin typeface="Open Sans" panose="020B0606030504020204" pitchFamily="34" charset="0"/>
                <a:ea typeface="Open Sans" panose="020B0606030504020204" pitchFamily="34" charset="0"/>
                <a:cs typeface="Open Sans" panose="020B0606030504020204" pitchFamily="34" charset="0"/>
              </a:rPr>
              <a:t>fccucc.org.</a:t>
            </a:r>
            <a:r>
              <a:rPr lang="en-US" sz="5400" dirty="0">
                <a:solidFill>
                  <a:srgbClr val="202020"/>
                </a:solidFill>
                <a:latin typeface="Open Sans" panose="020B0606030504020204" pitchFamily="34" charset="0"/>
                <a:ea typeface="Open Sans" panose="020B0606030504020204" pitchFamily="34" charset="0"/>
                <a:cs typeface="Open Sans" panose="020B0606030504020204" pitchFamily="34" charset="0"/>
              </a:rPr>
              <a:t> select “Contact Us” then “Contact Info Update Form.”</a:t>
            </a:r>
          </a:p>
        </p:txBody>
      </p:sp>
      <p:sp>
        <p:nvSpPr>
          <p:cNvPr id="4" name="TextBox 4"/>
          <p:cNvSpPr txBox="1"/>
          <p:nvPr/>
        </p:nvSpPr>
        <p:spPr>
          <a:xfrm>
            <a:off x="5350678" y="419100"/>
            <a:ext cx="7586635" cy="2205732"/>
          </a:xfrm>
          <a:prstGeom prst="rect">
            <a:avLst/>
          </a:prstGeom>
        </p:spPr>
        <p:txBody>
          <a:bodyPr wrap="square" lIns="0" tIns="0" rIns="0" bIns="0" rtlCol="0" anchor="t">
            <a:spAutoFit/>
          </a:bodyPr>
          <a:lstStyle/>
          <a:p>
            <a:pPr algn="ctr">
              <a:lnSpc>
                <a:spcPts val="8640"/>
              </a:lnSpc>
              <a:spcBef>
                <a:spcPct val="0"/>
              </a:spcBef>
            </a:pPr>
            <a:r>
              <a:rPr lang="en-US" sz="7200" spc="-286" dirty="0">
                <a:solidFill>
                  <a:srgbClr val="FFFF00"/>
                </a:solidFill>
                <a:latin typeface="Open Sans Bold"/>
              </a:rPr>
              <a:t>STAY IN TOUCH</a:t>
            </a:r>
          </a:p>
          <a:p>
            <a:pPr algn="ctr">
              <a:lnSpc>
                <a:spcPts val="8640"/>
              </a:lnSpc>
              <a:spcBef>
                <a:spcPct val="0"/>
              </a:spcBef>
            </a:pPr>
            <a:endParaRPr lang="en-US" sz="7200" spc="-286" dirty="0">
              <a:solidFill>
                <a:srgbClr val="FFFF00"/>
              </a:solidFill>
              <a:latin typeface="Open Sans Bold"/>
            </a:endParaRPr>
          </a:p>
        </p:txBody>
      </p:sp>
    </p:spTree>
    <p:extLst>
      <p:ext uri="{BB962C8B-B14F-4D97-AF65-F5344CB8AC3E}">
        <p14:creationId xmlns:p14="http://schemas.microsoft.com/office/powerpoint/2010/main" val="988215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6883F574-3D18-87A1-5BAB-51C50C15B9A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37BF458-50CB-F87E-801E-55635B33F3FF}"/>
              </a:ext>
            </a:extLst>
          </p:cNvPr>
          <p:cNvSpPr/>
          <p:nvPr/>
        </p:nvSpPr>
        <p:spPr>
          <a:xfrm>
            <a:off x="0"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3"/>
            <a:stretch>
              <a:fillRect r="-2742"/>
            </a:stretch>
          </a:blipFill>
        </p:spPr>
        <p:txBody>
          <a:bodyPr/>
          <a:lstStyle/>
          <a:p>
            <a:endParaRPr lang="en-US" dirty="0"/>
          </a:p>
        </p:txBody>
      </p:sp>
      <p:sp>
        <p:nvSpPr>
          <p:cNvPr id="8" name="TextBox 7">
            <a:extLst>
              <a:ext uri="{FF2B5EF4-FFF2-40B4-BE49-F238E27FC236}">
                <a16:creationId xmlns:a16="http://schemas.microsoft.com/office/drawing/2014/main" id="{441C43CA-2DA2-604F-7F6B-8E6641B9B7AD}"/>
              </a:ext>
            </a:extLst>
          </p:cNvPr>
          <p:cNvSpPr txBox="1"/>
          <p:nvPr/>
        </p:nvSpPr>
        <p:spPr>
          <a:xfrm flipH="1">
            <a:off x="9384356" y="2704055"/>
            <a:ext cx="8675042" cy="769441"/>
          </a:xfrm>
          <a:prstGeom prst="rect">
            <a:avLst/>
          </a:prstGeom>
          <a:noFill/>
        </p:spPr>
        <p:txBody>
          <a:bodyPr wrap="square" rtlCol="0">
            <a:spAutoFit/>
          </a:bodyPr>
          <a:lstStyle/>
          <a:p>
            <a:pPr marL="0" marR="0">
              <a:tabLst>
                <a:tab pos="457200" algn="r"/>
                <a:tab pos="3714750" algn="l"/>
                <a:tab pos="6858000" algn="r"/>
              </a:tabLst>
            </a:pPr>
            <a:r>
              <a:rPr lang="en-US" sz="4400" b="1"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4118592-799C-3FCD-9698-9BAB409BF9FB}"/>
              </a:ext>
            </a:extLst>
          </p:cNvPr>
          <p:cNvSpPr txBox="1"/>
          <p:nvPr/>
        </p:nvSpPr>
        <p:spPr>
          <a:xfrm>
            <a:off x="926493" y="190500"/>
            <a:ext cx="16434984" cy="10541347"/>
          </a:xfrm>
          <a:prstGeom prst="rect">
            <a:avLst/>
          </a:prstGeom>
          <a:noFill/>
        </p:spPr>
        <p:txBody>
          <a:bodyPr wrap="square" rtlCol="0">
            <a:spAutoFit/>
          </a:bodyPr>
          <a:lstStyle/>
          <a:p>
            <a:pPr algn="ctr"/>
            <a:r>
              <a:rPr lang="en-US" sz="68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RESTLESS WEAVER</a:t>
            </a:r>
          </a:p>
          <a:p>
            <a:pPr>
              <a:lnSpc>
                <a:spcPct val="150000"/>
              </a:lnSpc>
            </a:pPr>
            <a:endParaRPr lang="en-US" sz="5400" b="1" dirty="0">
              <a:latin typeface="Open Sans" panose="020B0606030504020204" pitchFamily="34" charset="0"/>
              <a:ea typeface="Open Sans" panose="020B0606030504020204" pitchFamily="34" charset="0"/>
              <a:cs typeface="Open Sans" panose="020B0606030504020204" pitchFamily="34" charset="0"/>
            </a:endParaRPr>
          </a:p>
          <a:p>
            <a:r>
              <a:rPr lang="en-US" sz="5300" b="1" dirty="0">
                <a:latin typeface="Open Sans" panose="020B0606030504020204" pitchFamily="34" charset="0"/>
                <a:ea typeface="Open Sans" panose="020B0606030504020204" pitchFamily="34" charset="0"/>
                <a:cs typeface="Open Sans" panose="020B0606030504020204" pitchFamily="34" charset="0"/>
              </a:rPr>
              <a:t>When our violent lust for power ends in lives abused and torn, </a:t>
            </a:r>
          </a:p>
          <a:p>
            <a:r>
              <a:rPr lang="en-US" sz="5300" b="1" dirty="0">
                <a:latin typeface="Open Sans" panose="020B0606030504020204" pitchFamily="34" charset="0"/>
                <a:ea typeface="Open Sans" panose="020B0606030504020204" pitchFamily="34" charset="0"/>
                <a:cs typeface="Open Sans" panose="020B0606030504020204" pitchFamily="34" charset="0"/>
              </a:rPr>
              <a:t>from compassion’s sturdy fabric fashion hope and trust reborn. </a:t>
            </a:r>
          </a:p>
          <a:p>
            <a:r>
              <a:rPr lang="en-US" sz="5300" b="1" dirty="0">
                <a:latin typeface="Open Sans" panose="020B0606030504020204" pitchFamily="34" charset="0"/>
                <a:ea typeface="Open Sans" panose="020B0606030504020204" pitchFamily="34" charset="0"/>
                <a:cs typeface="Open Sans" panose="020B0606030504020204" pitchFamily="34" charset="0"/>
              </a:rPr>
              <a:t>Where injustice rules as tyrant, give us courage, God, to dare </a:t>
            </a:r>
          </a:p>
          <a:p>
            <a:r>
              <a:rPr lang="en-US" sz="5300" b="1" dirty="0">
                <a:latin typeface="Open Sans" panose="020B0606030504020204" pitchFamily="34" charset="0"/>
                <a:ea typeface="Open Sans" panose="020B0606030504020204" pitchFamily="34" charset="0"/>
                <a:cs typeface="Open Sans" panose="020B0606030504020204" pitchFamily="34" charset="0"/>
              </a:rPr>
              <a:t>live our dreams of transformation. Make our lives incarnate prayer. </a:t>
            </a:r>
          </a:p>
          <a:p>
            <a:endParaRPr lang="en-US" sz="5300" b="1" dirty="0">
              <a:latin typeface="Open Sans" panose="020B0606030504020204" pitchFamily="34" charset="0"/>
              <a:ea typeface="Open Sans" panose="020B0606030504020204" pitchFamily="34" charset="0"/>
              <a:cs typeface="Open Sans" panose="020B0606030504020204" pitchFamily="34" charset="0"/>
            </a:endParaRPr>
          </a:p>
          <a:p>
            <a:endParaRPr lang="en-US" sz="53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65917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FDE3235C-5829-303D-36B9-01CB7BDB265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1554569-BB8D-7E01-307A-529ADC2675EC}"/>
              </a:ext>
            </a:extLst>
          </p:cNvPr>
          <p:cNvSpPr/>
          <p:nvPr/>
        </p:nvSpPr>
        <p:spPr>
          <a:xfrm>
            <a:off x="0"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3"/>
            <a:stretch>
              <a:fillRect r="-2742"/>
            </a:stretch>
          </a:blipFill>
        </p:spPr>
        <p:txBody>
          <a:bodyPr/>
          <a:lstStyle/>
          <a:p>
            <a:endParaRPr lang="en-US" dirty="0"/>
          </a:p>
        </p:txBody>
      </p:sp>
      <p:sp>
        <p:nvSpPr>
          <p:cNvPr id="8" name="TextBox 7">
            <a:extLst>
              <a:ext uri="{FF2B5EF4-FFF2-40B4-BE49-F238E27FC236}">
                <a16:creationId xmlns:a16="http://schemas.microsoft.com/office/drawing/2014/main" id="{1DC9DF2D-BCA5-CBAA-85FD-89EA28A02154}"/>
              </a:ext>
            </a:extLst>
          </p:cNvPr>
          <p:cNvSpPr txBox="1"/>
          <p:nvPr/>
        </p:nvSpPr>
        <p:spPr>
          <a:xfrm flipH="1">
            <a:off x="9384356" y="2704055"/>
            <a:ext cx="8675042" cy="769441"/>
          </a:xfrm>
          <a:prstGeom prst="rect">
            <a:avLst/>
          </a:prstGeom>
          <a:noFill/>
        </p:spPr>
        <p:txBody>
          <a:bodyPr wrap="square" rtlCol="0">
            <a:spAutoFit/>
          </a:bodyPr>
          <a:lstStyle/>
          <a:p>
            <a:pPr marL="0" marR="0">
              <a:tabLst>
                <a:tab pos="457200" algn="r"/>
                <a:tab pos="3714750" algn="l"/>
                <a:tab pos="6858000" algn="r"/>
              </a:tabLst>
            </a:pPr>
            <a:r>
              <a:rPr lang="en-US" sz="4400" b="1"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8A29038-369B-986C-9173-204704DED53B}"/>
              </a:ext>
            </a:extLst>
          </p:cNvPr>
          <p:cNvSpPr txBox="1"/>
          <p:nvPr/>
        </p:nvSpPr>
        <p:spPr>
          <a:xfrm>
            <a:off x="926493" y="190500"/>
            <a:ext cx="16434984" cy="10541347"/>
          </a:xfrm>
          <a:prstGeom prst="rect">
            <a:avLst/>
          </a:prstGeom>
          <a:noFill/>
        </p:spPr>
        <p:txBody>
          <a:bodyPr wrap="square" rtlCol="0">
            <a:spAutoFit/>
          </a:bodyPr>
          <a:lstStyle/>
          <a:p>
            <a:pPr algn="ctr"/>
            <a:r>
              <a:rPr lang="en-US" sz="68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RESTLESS WEAVER</a:t>
            </a:r>
          </a:p>
          <a:p>
            <a:pPr>
              <a:lnSpc>
                <a:spcPct val="150000"/>
              </a:lnSpc>
            </a:pPr>
            <a:endParaRPr lang="en-US" sz="5400" b="1" dirty="0">
              <a:latin typeface="Open Sans" panose="020B0606030504020204" pitchFamily="34" charset="0"/>
              <a:ea typeface="Open Sans" panose="020B0606030504020204" pitchFamily="34" charset="0"/>
              <a:cs typeface="Open Sans" panose="020B0606030504020204" pitchFamily="34" charset="0"/>
            </a:endParaRPr>
          </a:p>
          <a:p>
            <a:r>
              <a:rPr lang="en-US" sz="5300" b="1" dirty="0">
                <a:latin typeface="Open Sans" panose="020B0606030504020204" pitchFamily="34" charset="0"/>
                <a:ea typeface="Open Sans" panose="020B0606030504020204" pitchFamily="34" charset="0"/>
                <a:cs typeface="Open Sans" panose="020B0606030504020204" pitchFamily="34" charset="0"/>
              </a:rPr>
              <a:t>Restless Weaver, still conceiving new life - now and yet to be – </a:t>
            </a:r>
          </a:p>
          <a:p>
            <a:r>
              <a:rPr lang="en-US" sz="5300" b="1" dirty="0">
                <a:latin typeface="Open Sans" panose="020B0606030504020204" pitchFamily="34" charset="0"/>
                <a:ea typeface="Open Sans" panose="020B0606030504020204" pitchFamily="34" charset="0"/>
                <a:cs typeface="Open Sans" panose="020B0606030504020204" pitchFamily="34" charset="0"/>
              </a:rPr>
              <a:t>binding all your vast creation in one living tapestry: </a:t>
            </a:r>
          </a:p>
          <a:p>
            <a:r>
              <a:rPr lang="en-US" sz="5300" b="1" dirty="0">
                <a:latin typeface="Open Sans" panose="020B0606030504020204" pitchFamily="34" charset="0"/>
                <a:ea typeface="Open Sans" panose="020B0606030504020204" pitchFamily="34" charset="0"/>
                <a:cs typeface="Open Sans" panose="020B0606030504020204" pitchFamily="34" charset="0"/>
              </a:rPr>
              <a:t>you have called us to be weavers. Let your love guide all we do. </a:t>
            </a:r>
          </a:p>
          <a:p>
            <a:r>
              <a:rPr lang="en-US" sz="5300" b="1" dirty="0">
                <a:latin typeface="Open Sans" panose="020B0606030504020204" pitchFamily="34" charset="0"/>
                <a:ea typeface="Open Sans" panose="020B0606030504020204" pitchFamily="34" charset="0"/>
                <a:cs typeface="Open Sans" panose="020B0606030504020204" pitchFamily="34" charset="0"/>
              </a:rPr>
              <a:t>With your Reign of Peace our pattern, we will weave your world anew.</a:t>
            </a:r>
          </a:p>
          <a:p>
            <a:endParaRPr lang="en-US" sz="5300" b="1" dirty="0">
              <a:latin typeface="Open Sans" panose="020B0606030504020204" pitchFamily="34" charset="0"/>
              <a:ea typeface="Open Sans" panose="020B0606030504020204" pitchFamily="34" charset="0"/>
              <a:cs typeface="Open Sans" panose="020B0606030504020204" pitchFamily="34" charset="0"/>
            </a:endParaRPr>
          </a:p>
          <a:p>
            <a:endParaRPr lang="en-US" sz="53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5892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2E2DA913-859E-1ADD-8073-7B37402807A8}"/>
            </a:ext>
          </a:extLst>
        </p:cNvPr>
        <p:cNvGrpSpPr/>
        <p:nvPr/>
      </p:nvGrpSpPr>
      <p:grpSpPr>
        <a:xfrm>
          <a:off x="0" y="0"/>
          <a:ext cx="0" cy="0"/>
          <a:chOff x="0" y="0"/>
          <a:chExt cx="0" cy="0"/>
        </a:xfrm>
      </p:grpSpPr>
    </p:spTree>
    <p:extLst>
      <p:ext uri="{BB962C8B-B14F-4D97-AF65-F5344CB8AC3E}">
        <p14:creationId xmlns:p14="http://schemas.microsoft.com/office/powerpoint/2010/main" val="3464368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1F881B-9BA3-F65D-50D9-D6899F8FDEE7}"/>
              </a:ext>
            </a:extLst>
          </p:cNvPr>
          <p:cNvSpPr txBox="1"/>
          <p:nvPr/>
        </p:nvSpPr>
        <p:spPr>
          <a:xfrm>
            <a:off x="1333500" y="2781300"/>
            <a:ext cx="15621000" cy="3785652"/>
          </a:xfrm>
          <a:prstGeom prst="rect">
            <a:avLst/>
          </a:prstGeom>
          <a:noFill/>
        </p:spPr>
        <p:txBody>
          <a:bodyPr wrap="square" rtlCol="0">
            <a:spAutoFit/>
          </a:bodyPr>
          <a:lstStyle/>
          <a:p>
            <a:pPr algn="ctr"/>
            <a:r>
              <a:rPr lang="en-US" sz="8000" b="1" dirty="0">
                <a:solidFill>
                  <a:srgbClr val="FFFF00"/>
                </a:solidFill>
                <a:effectLst>
                  <a:outerShdw blurRad="216154" dist="38100" dir="2700000" sx="101000" sy="101000" algn="tl" rotWithShape="0">
                    <a:schemeClr val="tx1">
                      <a:alpha val="74681"/>
                    </a:schemeClr>
                  </a:outerShdw>
                </a:effectLst>
              </a:rPr>
              <a:t>No Matter Who You Are,</a:t>
            </a:r>
          </a:p>
          <a:p>
            <a:pPr algn="ctr"/>
            <a:r>
              <a:rPr lang="en-US" sz="8000" b="1" dirty="0">
                <a:solidFill>
                  <a:srgbClr val="FFFF00"/>
                </a:solidFill>
                <a:effectLst>
                  <a:outerShdw blurRad="216154" dist="38100" dir="2700000" sx="101000" sy="101000" algn="tl" rotWithShape="0">
                    <a:schemeClr val="tx1">
                      <a:alpha val="74681"/>
                    </a:schemeClr>
                  </a:outerShdw>
                </a:effectLst>
              </a:rPr>
              <a:t>Or Where You Are On Life’s Journey,</a:t>
            </a:r>
          </a:p>
          <a:p>
            <a:pPr algn="ctr"/>
            <a:r>
              <a:rPr lang="en-US" sz="8000" b="1" dirty="0">
                <a:solidFill>
                  <a:srgbClr val="FFFF00"/>
                </a:solidFill>
                <a:effectLst>
                  <a:outerShdw blurRad="216154" dist="38100" dir="2700000" sx="101000" sy="101000" algn="tl" rotWithShape="0">
                    <a:schemeClr val="tx1">
                      <a:alpha val="74681"/>
                    </a:schemeClr>
                  </a:outerShdw>
                </a:effectLst>
              </a:rPr>
              <a:t>You Are Welcome Here!</a:t>
            </a:r>
          </a:p>
        </p:txBody>
      </p:sp>
      <p:sp>
        <p:nvSpPr>
          <p:cNvPr id="4" name="TextBox 3">
            <a:extLst>
              <a:ext uri="{FF2B5EF4-FFF2-40B4-BE49-F238E27FC236}">
                <a16:creationId xmlns:a16="http://schemas.microsoft.com/office/drawing/2014/main" id="{EA3CC39D-81AC-5030-FE20-4AA6442BE4DD}"/>
              </a:ext>
            </a:extLst>
          </p:cNvPr>
          <p:cNvSpPr txBox="1"/>
          <p:nvPr/>
        </p:nvSpPr>
        <p:spPr>
          <a:xfrm>
            <a:off x="12946380" y="7734300"/>
            <a:ext cx="3886200" cy="923330"/>
          </a:xfrm>
          <a:prstGeom prst="rect">
            <a:avLst/>
          </a:prstGeom>
          <a:noFill/>
        </p:spPr>
        <p:txBody>
          <a:bodyPr wrap="square" rtlCol="0">
            <a:spAutoFit/>
          </a:bodyPr>
          <a:lstStyle/>
          <a:p>
            <a:r>
              <a:rPr lang="en-US" sz="5400" b="1" dirty="0"/>
              <a:t>FCCUCC.ORG</a:t>
            </a:r>
          </a:p>
        </p:txBody>
      </p:sp>
    </p:spTree>
    <p:extLst>
      <p:ext uri="{BB962C8B-B14F-4D97-AF65-F5344CB8AC3E}">
        <p14:creationId xmlns:p14="http://schemas.microsoft.com/office/powerpoint/2010/main" val="3285395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76"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2"/>
            <a:stretch>
              <a:fillRect r="-2742"/>
            </a:stretch>
          </a:blipFill>
        </p:spPr>
        <p:txBody>
          <a:bodyPr/>
          <a:lstStyle/>
          <a:p>
            <a:endParaRPr lang="en-US"/>
          </a:p>
        </p:txBody>
      </p:sp>
      <p:sp>
        <p:nvSpPr>
          <p:cNvPr id="3" name="TextBox 3"/>
          <p:cNvSpPr txBox="1"/>
          <p:nvPr/>
        </p:nvSpPr>
        <p:spPr>
          <a:xfrm>
            <a:off x="1171574" y="2114466"/>
            <a:ext cx="15944851" cy="8217634"/>
          </a:xfrm>
          <a:prstGeom prst="rect">
            <a:avLst/>
          </a:prstGeom>
        </p:spPr>
        <p:txBody>
          <a:bodyPr wrap="square" lIns="0" tIns="0" rIns="0" bIns="0" rtlCol="0" anchor="t">
            <a:spAutoFit/>
          </a:bodyPr>
          <a:lstStyle/>
          <a:p>
            <a:pPr algn="l">
              <a:lnSpc>
                <a:spcPts val="7200"/>
              </a:lnSpc>
              <a:spcBef>
                <a:spcPts val="3000"/>
              </a:spcBef>
            </a:pPr>
            <a:r>
              <a:rPr lang="en-US" sz="5400" b="1" spc="-239" dirty="0">
                <a:solidFill>
                  <a:srgbClr val="000000"/>
                </a:solidFill>
                <a:latin typeface="Open Sans" panose="020B0606030504020204" pitchFamily="34" charset="0"/>
                <a:ea typeface="Open Sans" panose="020B0606030504020204" pitchFamily="34" charset="0"/>
                <a:cs typeface="Open Sans" panose="020B0606030504020204" pitchFamily="34" charset="0"/>
              </a:rPr>
              <a:t>Follow us, like and share on Social Media:</a:t>
            </a:r>
          </a:p>
          <a:p>
            <a:pPr algn="l">
              <a:lnSpc>
                <a:spcPts val="7200"/>
              </a:lnSpc>
            </a:pPr>
            <a:endParaRPr lang="en-US" sz="3600" b="1" spc="-239"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a:spcBef>
                <a:spcPts val="0"/>
              </a:spcBef>
              <a:spcAft>
                <a:spcPts val="0"/>
              </a:spcAft>
            </a:pPr>
            <a:r>
              <a:rPr lang="en-US" sz="4800" kern="0" dirty="0">
                <a:solidFill>
                  <a:srgbClr val="000000"/>
                </a:solidFill>
                <a:effectLst/>
                <a:latin typeface="Calibri" panose="020F0502020204030204" pitchFamily="34" charset="0"/>
                <a:ea typeface="Times New Roman" panose="02020603050405020304" pitchFamily="18" charset="0"/>
              </a:rPr>
              <a:t>          </a:t>
            </a:r>
            <a:r>
              <a:rPr lang="en-US" sz="5400" kern="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Facebook: </a:t>
            </a:r>
            <a:r>
              <a:rPr lang="en-US" sz="5400" u="sng" kern="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facebook.com/</a:t>
            </a:r>
            <a:r>
              <a:rPr lang="en-US" sz="5400" u="sng" kern="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fccucc</a:t>
            </a:r>
            <a:r>
              <a:rPr lang="en-US" sz="5400" u="sng" kern="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p>
          <a:p>
            <a:pPr marL="0" marR="0">
              <a:spcBef>
                <a:spcPts val="0"/>
              </a:spcBef>
              <a:spcAft>
                <a:spcPts val="0"/>
              </a:spcAft>
            </a:pPr>
            <a:endParaRPr lang="en-US" sz="5400" u="sng" kern="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0" marR="0">
              <a:spcBef>
                <a:spcPts val="0"/>
              </a:spcBef>
              <a:spcAft>
                <a:spcPts val="0"/>
              </a:spcAft>
            </a:pPr>
            <a:r>
              <a:rPr lang="en-US" sz="5400" kern="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Instagram: </a:t>
            </a:r>
            <a:r>
              <a:rPr lang="en-US" sz="5400" u="sng" kern="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instagram.com/</a:t>
            </a:r>
            <a:r>
              <a:rPr lang="en-US" sz="5400" u="sng" kern="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fccucc_s.portland</a:t>
            </a:r>
            <a:r>
              <a:rPr lang="en-US" sz="5400" u="sng" kern="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en-US" sz="5400" u="sng" kern="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a:spcBef>
                <a:spcPts val="0"/>
              </a:spcBef>
              <a:spcAft>
                <a:spcPts val="0"/>
              </a:spcAft>
            </a:pPr>
            <a:endParaRPr lang="en-US" sz="5400" u="sng" kern="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0" marR="0">
              <a:spcBef>
                <a:spcPts val="0"/>
              </a:spcBef>
              <a:spcAft>
                <a:spcPts val="0"/>
              </a:spcAft>
              <a:tabLst>
                <a:tab pos="6858000" algn="r"/>
              </a:tabLst>
            </a:pPr>
            <a:r>
              <a:rPr lang="en-US" sz="5400" kern="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YouTube channel:  </a:t>
            </a:r>
          </a:p>
          <a:p>
            <a:pPr marL="0" marR="0">
              <a:spcBef>
                <a:spcPts val="0"/>
              </a:spcBef>
              <a:spcAft>
                <a:spcPts val="0"/>
              </a:spcAft>
              <a:tabLst>
                <a:tab pos="6858000" algn="r"/>
              </a:tabLst>
            </a:pPr>
            <a:r>
              <a:rPr lang="en-US" sz="5400" kern="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5400" u="sng" kern="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youtube.com/@FCCUCCSouthPortland</a:t>
            </a:r>
            <a:endParaRPr lang="en-US" sz="5400" u="sng" kern="100" dirty="0">
              <a:effectLst/>
              <a:latin typeface="Open Sans" panose="020B0606030504020204" pitchFamily="34" charset="0"/>
              <a:ea typeface="Open Sans" panose="020B0606030504020204" pitchFamily="34" charset="0"/>
              <a:cs typeface="Open Sans" panose="020B0606030504020204" pitchFamily="34" charset="0"/>
            </a:endParaRPr>
          </a:p>
          <a:p>
            <a:pPr marL="0" marR="0">
              <a:spcBef>
                <a:spcPts val="0"/>
              </a:spcBef>
              <a:spcAft>
                <a:spcPts val="0"/>
              </a:spcAft>
            </a:pPr>
            <a:endParaRPr lang="en-US" sz="1800" u="sng" kern="0" dirty="0">
              <a:solidFill>
                <a:srgbClr val="000000"/>
              </a:solidFill>
              <a:effectLst/>
              <a:highlight>
                <a:srgbClr val="FFFFFF"/>
              </a:highlight>
              <a:latin typeface="Calibri" panose="020F0502020204030204" pitchFamily="34" charset="0"/>
              <a:ea typeface="Times New Roman" panose="02020603050405020304" pitchFamily="18" charset="0"/>
            </a:endParaRPr>
          </a:p>
          <a:p>
            <a:pPr marL="0" marR="0">
              <a:spcBef>
                <a:spcPts val="0"/>
              </a:spcBef>
              <a:spcAft>
                <a:spcPts val="0"/>
              </a:spcAft>
            </a:pPr>
            <a:endParaRPr lang="en-US" sz="5400" u="sng" kern="0" spc="-239" dirty="0">
              <a:solidFill>
                <a:srgbClr val="202020"/>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0" marR="0">
              <a:spcBef>
                <a:spcPts val="0"/>
              </a:spcBef>
              <a:spcAft>
                <a:spcPts val="0"/>
              </a:spcAft>
            </a:pPr>
            <a:endParaRPr lang="en-US" u="sng" kern="0" dirty="0">
              <a:solidFill>
                <a:srgbClr val="000000"/>
              </a:solidFill>
              <a:highlight>
                <a:srgbClr val="FFFFFF"/>
              </a:highlight>
              <a:latin typeface="Calibri" panose="020F0502020204030204" pitchFamily="34" charset="0"/>
              <a:ea typeface="Open Sans" panose="020B0606030504020204" pitchFamily="34" charset="0"/>
              <a:cs typeface="Open Sans" panose="020B0606030504020204" pitchFamily="34" charset="0"/>
            </a:endParaRPr>
          </a:p>
        </p:txBody>
      </p:sp>
      <p:sp>
        <p:nvSpPr>
          <p:cNvPr id="4" name="TextBox 4"/>
          <p:cNvSpPr txBox="1"/>
          <p:nvPr/>
        </p:nvSpPr>
        <p:spPr>
          <a:xfrm>
            <a:off x="5350681" y="506762"/>
            <a:ext cx="7586635" cy="1102866"/>
          </a:xfrm>
          <a:prstGeom prst="rect">
            <a:avLst/>
          </a:prstGeom>
        </p:spPr>
        <p:txBody>
          <a:bodyPr wrap="square" lIns="0" tIns="0" rIns="0" bIns="0" rtlCol="0" anchor="t">
            <a:spAutoFit/>
          </a:bodyPr>
          <a:lstStyle/>
          <a:p>
            <a:pPr algn="ctr">
              <a:lnSpc>
                <a:spcPts val="8640"/>
              </a:lnSpc>
              <a:spcBef>
                <a:spcPct val="0"/>
              </a:spcBef>
            </a:pPr>
            <a:r>
              <a:rPr lang="en-US" sz="7200" spc="-286" dirty="0">
                <a:solidFill>
                  <a:srgbClr val="FFFF00"/>
                </a:solidFill>
                <a:latin typeface="Open Sans Bold"/>
              </a:rPr>
              <a:t>STAY IN TOUCH</a:t>
            </a:r>
          </a:p>
        </p:txBody>
      </p:sp>
      <p:pic>
        <p:nvPicPr>
          <p:cNvPr id="13" name="Picture 12" descr="A black square with a white letter f&#10;&#10;Description automatically generated">
            <a:extLst>
              <a:ext uri="{FF2B5EF4-FFF2-40B4-BE49-F238E27FC236}">
                <a16:creationId xmlns:a16="http://schemas.microsoft.com/office/drawing/2014/main" id="{9A7453DD-8601-735C-A2CD-2B5A8BF119AF}"/>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278338" y="3862882"/>
            <a:ext cx="853169" cy="853169"/>
          </a:xfrm>
          <a:prstGeom prst="rect">
            <a:avLst/>
          </a:prstGeom>
          <a:noFill/>
        </p:spPr>
      </p:pic>
      <p:pic>
        <p:nvPicPr>
          <p:cNvPr id="14" name="Picture 13" descr="A black background with a black square&#10;&#10;Description automatically generated with medium confidence">
            <a:extLst>
              <a:ext uri="{FF2B5EF4-FFF2-40B4-BE49-F238E27FC236}">
                <a16:creationId xmlns:a16="http://schemas.microsoft.com/office/drawing/2014/main" id="{A23D2F76-C5B6-60F2-7ADC-20C9A199FE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33" t="28534" r="28800" b="28267"/>
          <a:stretch/>
        </p:blipFill>
        <p:spPr bwMode="auto">
          <a:xfrm>
            <a:off x="1287226" y="5431689"/>
            <a:ext cx="844281" cy="853168"/>
          </a:xfrm>
          <a:prstGeom prst="rect">
            <a:avLst/>
          </a:prstGeom>
          <a:ln>
            <a:noFill/>
          </a:ln>
          <a:extLst>
            <a:ext uri="{53640926-AAD7-44D8-BBD7-CCE9431645EC}">
              <a14:shadowObscured xmlns:a14="http://schemas.microsoft.com/office/drawing/2010/main"/>
            </a:ext>
          </a:extLst>
        </p:spPr>
      </p:pic>
      <p:pic>
        <p:nvPicPr>
          <p:cNvPr id="15" name="Picture 14" descr="Youtube logo - Free logo icons">
            <a:extLst>
              <a:ext uri="{FF2B5EF4-FFF2-40B4-BE49-F238E27FC236}">
                <a16:creationId xmlns:a16="http://schemas.microsoft.com/office/drawing/2014/main" id="{029CD44C-2CD9-6A1D-8419-979F556AB82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7197" y="7000496"/>
            <a:ext cx="868451" cy="1002059"/>
          </a:xfrm>
          <a:prstGeom prst="rect">
            <a:avLst/>
          </a:prstGeom>
          <a:noFill/>
          <a:ln>
            <a:noFill/>
          </a:ln>
        </p:spPr>
      </p:pic>
    </p:spTree>
    <p:extLst>
      <p:ext uri="{BB962C8B-B14F-4D97-AF65-F5344CB8AC3E}">
        <p14:creationId xmlns:p14="http://schemas.microsoft.com/office/powerpoint/2010/main" val="3719984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0"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2"/>
            <a:stretch>
              <a:fillRect r="-2742"/>
            </a:stretch>
          </a:blipFill>
        </p:spPr>
        <p:txBody>
          <a:bodyPr/>
          <a:lstStyle/>
          <a:p>
            <a:endParaRPr lang="en-US"/>
          </a:p>
        </p:txBody>
      </p:sp>
      <p:sp>
        <p:nvSpPr>
          <p:cNvPr id="3" name="TextBox 3"/>
          <p:cNvSpPr txBox="1"/>
          <p:nvPr/>
        </p:nvSpPr>
        <p:spPr>
          <a:xfrm>
            <a:off x="1028700" y="723900"/>
            <a:ext cx="16230600" cy="8873455"/>
          </a:xfrm>
          <a:prstGeom prst="rect">
            <a:avLst/>
          </a:prstGeom>
        </p:spPr>
        <p:txBody>
          <a:bodyPr lIns="0" tIns="0" rIns="0" bIns="0" rtlCol="0" anchor="t">
            <a:spAutoFit/>
          </a:bodyPr>
          <a:lstStyle/>
          <a:p>
            <a:pPr algn="ctr">
              <a:lnSpc>
                <a:spcPts val="7200"/>
              </a:lnSpc>
            </a:pPr>
            <a:r>
              <a:rPr lang="en-US" sz="7200" spc="-286" dirty="0">
                <a:solidFill>
                  <a:srgbClr val="FFFF00"/>
                </a:solidFill>
                <a:latin typeface="Open Sans Bold"/>
              </a:rPr>
              <a:t>CELEBRATE A LIFE OR OCCASION</a:t>
            </a:r>
            <a:r>
              <a:rPr lang="en-US" sz="6000" spc="-239" dirty="0">
                <a:solidFill>
                  <a:srgbClr val="000000"/>
                </a:solidFill>
                <a:latin typeface="Open Sans Bold"/>
              </a:rPr>
              <a:t> </a:t>
            </a:r>
            <a:endParaRPr lang="en-US" sz="1000" spc="-239" dirty="0">
              <a:solidFill>
                <a:srgbClr val="000000"/>
              </a:solidFill>
              <a:latin typeface="Open Sans Bold"/>
            </a:endParaRPr>
          </a:p>
          <a:p>
            <a:pPr algn="l">
              <a:lnSpc>
                <a:spcPts val="7200"/>
              </a:lnSpc>
              <a:spcBef>
                <a:spcPts val="2400"/>
              </a:spcBef>
            </a:pPr>
            <a:r>
              <a:rPr lang="en-US" sz="5400" spc="-239" dirty="0">
                <a:solidFill>
                  <a:srgbClr val="000000"/>
                </a:solidFill>
                <a:latin typeface="Open Sans"/>
              </a:rPr>
              <a:t>Would you like to honor the memory of a loved one or celebrate a special person or occasion by placing </a:t>
            </a:r>
            <a:r>
              <a:rPr lang="en-US" sz="5400" b="1" spc="-239" dirty="0">
                <a:solidFill>
                  <a:srgbClr val="000000"/>
                </a:solidFill>
                <a:latin typeface="Open Sans"/>
              </a:rPr>
              <a:t>flowers</a:t>
            </a:r>
            <a:r>
              <a:rPr lang="en-US" sz="5400" spc="-239" dirty="0">
                <a:solidFill>
                  <a:srgbClr val="000000"/>
                </a:solidFill>
                <a:latin typeface="Open Sans"/>
              </a:rPr>
              <a:t> on the altar or lighting the </a:t>
            </a:r>
            <a:r>
              <a:rPr lang="en-US" sz="5400" b="1" spc="-239" dirty="0">
                <a:solidFill>
                  <a:srgbClr val="000000"/>
                </a:solidFill>
                <a:latin typeface="Open Sans"/>
              </a:rPr>
              <a:t>Mission Globe</a:t>
            </a:r>
            <a:r>
              <a:rPr lang="en-US" sz="5400" spc="-239" dirty="0">
                <a:solidFill>
                  <a:srgbClr val="000000"/>
                </a:solidFill>
                <a:latin typeface="Open Sans"/>
              </a:rPr>
              <a:t>? if so, please contact Danna Wiggins at </a:t>
            </a:r>
            <a:r>
              <a:rPr lang="fr-FR" sz="5400" i="0" u="sng" dirty="0">
                <a:solidFill>
                  <a:srgbClr val="000000"/>
                </a:solidFill>
                <a:effectLst/>
                <a:latin typeface="arial" panose="020B0604020202020204" pitchFamily="34" charset="0"/>
                <a:hlinkClick r:id="rId3"/>
              </a:rPr>
              <a:t>dannawig2@gmail.com</a:t>
            </a:r>
            <a:r>
              <a:rPr lang="en-US" sz="5400" spc="-239" dirty="0">
                <a:solidFill>
                  <a:srgbClr val="000000"/>
                </a:solidFill>
                <a:latin typeface="Open Sans"/>
              </a:rPr>
              <a:t> </a:t>
            </a:r>
          </a:p>
          <a:p>
            <a:pPr algn="l">
              <a:lnSpc>
                <a:spcPts val="7200"/>
              </a:lnSpc>
              <a:spcBef>
                <a:spcPts val="2400"/>
              </a:spcBef>
            </a:pPr>
            <a:r>
              <a:rPr lang="en-US" sz="5400" spc="-239" dirty="0">
                <a:solidFill>
                  <a:srgbClr val="000000"/>
                </a:solidFill>
                <a:latin typeface="Open Sans"/>
              </a:rPr>
              <a:t>To dedicate the lighting of the </a:t>
            </a:r>
            <a:r>
              <a:rPr lang="en-US" sz="5400" b="1" spc="-239" dirty="0">
                <a:solidFill>
                  <a:srgbClr val="000000"/>
                </a:solidFill>
                <a:latin typeface="Open Sans"/>
              </a:rPr>
              <a:t>church steeple</a:t>
            </a:r>
            <a:r>
              <a:rPr lang="en-US" sz="5400" spc="-239" dirty="0">
                <a:solidFill>
                  <a:srgbClr val="000000"/>
                </a:solidFill>
                <a:latin typeface="Open Sans"/>
              </a:rPr>
              <a:t>, please contact the church office at 799-3361 x or email </a:t>
            </a:r>
            <a:r>
              <a:rPr lang="en-US" sz="5400" spc="-239" dirty="0">
                <a:solidFill>
                  <a:srgbClr val="000000"/>
                </a:solidFill>
                <a:latin typeface="Open Sans"/>
                <a:hlinkClick r:id="rId4" tooltip="mailto:office@fccucc.org"/>
              </a:rPr>
              <a:t>office@fccucc.org</a:t>
            </a:r>
            <a:r>
              <a:rPr lang="en-US" sz="5400" spc="-239" dirty="0">
                <a:solidFill>
                  <a:srgbClr val="000000"/>
                </a:solidFill>
                <a:latin typeface="Open Sans"/>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0" y="0"/>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2"/>
            <a:stretch>
              <a:fillRect r="-2742"/>
            </a:stretch>
          </a:blipFill>
        </p:spPr>
        <p:txBody>
          <a:bodyPr/>
          <a:lstStyle/>
          <a:p>
            <a:endParaRPr lang="en-US"/>
          </a:p>
        </p:txBody>
      </p:sp>
      <p:sp>
        <p:nvSpPr>
          <p:cNvPr id="3" name="TextBox 3"/>
          <p:cNvSpPr txBox="1"/>
          <p:nvPr/>
        </p:nvSpPr>
        <p:spPr>
          <a:xfrm>
            <a:off x="457200" y="1333500"/>
            <a:ext cx="17373600" cy="6955750"/>
          </a:xfrm>
          <a:prstGeom prst="rect">
            <a:avLst/>
          </a:prstGeom>
        </p:spPr>
        <p:txBody>
          <a:bodyPr wrap="square" lIns="0" tIns="0" rIns="0" bIns="0" rtlCol="0" anchor="t">
            <a:spAutoFit/>
          </a:bodyPr>
          <a:lstStyle/>
          <a:p>
            <a:pPr marL="0" marR="0">
              <a:spcBef>
                <a:spcPts val="0"/>
              </a:spcBef>
              <a:spcAft>
                <a:spcPts val="0"/>
              </a:spcAft>
            </a:pPr>
            <a:endParaRPr lang="en-US" sz="5400" b="1" dirty="0">
              <a:solidFill>
                <a:srgbClr val="202020"/>
              </a:solidFill>
              <a:effectLst/>
              <a:latin typeface="Open Sans" panose="020B0606030504020204" pitchFamily="34" charset="0"/>
              <a:ea typeface="Open Sans" panose="020B0606030504020204" pitchFamily="34" charset="0"/>
              <a:cs typeface="Open Sans" panose="020B0606030504020204" pitchFamily="34" charset="0"/>
            </a:endParaRPr>
          </a:p>
          <a:p>
            <a:pPr marL="0" marR="0">
              <a:spcBef>
                <a:spcPts val="0"/>
              </a:spcBef>
              <a:spcAft>
                <a:spcPts val="0"/>
              </a:spcAft>
            </a:pPr>
            <a:r>
              <a:rPr lang="en-US" sz="5400" b="1" dirty="0">
                <a:solidFill>
                  <a:srgbClr val="202020"/>
                </a:solidFill>
                <a:effectLst/>
                <a:latin typeface="Open Sans" panose="020B0606030504020204" pitchFamily="34" charset="0"/>
                <a:ea typeface="Open Sans" panose="020B0606030504020204" pitchFamily="34" charset="0"/>
                <a:cs typeface="Open Sans" panose="020B0606030504020204" pitchFamily="34" charset="0"/>
              </a:rPr>
              <a:t>Seeking Volunteers for Preble Street </a:t>
            </a:r>
          </a:p>
          <a:p>
            <a:pPr marL="0" marR="0">
              <a:spcBef>
                <a:spcPts val="0"/>
              </a:spcBef>
              <a:spcAft>
                <a:spcPts val="0"/>
              </a:spcAft>
            </a:pPr>
            <a:r>
              <a:rPr lang="en-US" sz="5400" b="1" dirty="0">
                <a:solidFill>
                  <a:srgbClr val="202020"/>
                </a:solidFill>
                <a:effectLst/>
                <a:latin typeface="Open Sans" panose="020B0606030504020204" pitchFamily="34" charset="0"/>
                <a:ea typeface="Open Sans" panose="020B0606030504020204" pitchFamily="34" charset="0"/>
                <a:cs typeface="Open Sans" panose="020B0606030504020204" pitchFamily="34" charset="0"/>
              </a:rPr>
              <a:t>Food Hub:</a:t>
            </a:r>
            <a:r>
              <a:rPr lang="en-US" sz="5400" b="1" dirty="0">
                <a:latin typeface="Open Sans" panose="020B0606030504020204" pitchFamily="34" charset="0"/>
                <a:ea typeface="Open Sans" panose="020B0606030504020204" pitchFamily="34" charset="0"/>
                <a:cs typeface="Open Sans" panose="020B0606030504020204" pitchFamily="34" charset="0"/>
              </a:rPr>
              <a:t> </a:t>
            </a:r>
            <a:r>
              <a:rPr lang="en-US" sz="5400" dirty="0">
                <a:solidFill>
                  <a:srgbClr val="202020"/>
                </a:solidFill>
                <a:latin typeface="Open Sans" panose="020B0606030504020204" pitchFamily="34" charset="0"/>
                <a:ea typeface="Open Sans" panose="020B0606030504020204" pitchFamily="34" charset="0"/>
                <a:cs typeface="Open Sans" panose="020B0606030504020204" pitchFamily="34" charset="0"/>
              </a:rPr>
              <a:t>On the last Friday of each month, w</a:t>
            </a:r>
            <a:r>
              <a:rPr lang="en-US" sz="5400" dirty="0">
                <a:solidFill>
                  <a:srgbClr val="202020"/>
                </a:solidFill>
                <a:effectLst/>
                <a:latin typeface="Open Sans" panose="020B0606030504020204" pitchFamily="34" charset="0"/>
                <a:ea typeface="Open Sans" panose="020B0606030504020204" pitchFamily="34" charset="0"/>
                <a:cs typeface="Open Sans" panose="020B0606030504020204" pitchFamily="34" charset="0"/>
              </a:rPr>
              <a:t>e prepare meals at the Food Hub, 75 Darling Ave. South Portland, for delivery to Preble Street satellite sites. Please join us! See the Weekly </a:t>
            </a:r>
            <a:r>
              <a:rPr lang="en-US" sz="5400" dirty="0">
                <a:solidFill>
                  <a:srgbClr val="202020"/>
                </a:solidFill>
                <a:latin typeface="Open Sans" panose="020B0606030504020204" pitchFamily="34" charset="0"/>
                <a:ea typeface="Open Sans" panose="020B0606030504020204" pitchFamily="34" charset="0"/>
                <a:cs typeface="Open Sans" panose="020B0606030504020204" pitchFamily="34" charset="0"/>
              </a:rPr>
              <a:t>W</a:t>
            </a:r>
            <a:r>
              <a:rPr lang="en-US" sz="5400" dirty="0">
                <a:solidFill>
                  <a:srgbClr val="202020"/>
                </a:solidFill>
                <a:effectLst/>
                <a:latin typeface="Open Sans" panose="020B0606030504020204" pitchFamily="34" charset="0"/>
                <a:ea typeface="Open Sans" panose="020B0606030504020204" pitchFamily="34" charset="0"/>
                <a:cs typeface="Open Sans" panose="020B0606030504020204" pitchFamily="34" charset="0"/>
              </a:rPr>
              <a:t>ord or </a:t>
            </a:r>
            <a:r>
              <a:rPr lang="fr-FR" sz="5400" dirty="0">
                <a:solidFill>
                  <a:srgbClr val="202020"/>
                </a:solidFill>
                <a:latin typeface="Open Sans" panose="020B0606030504020204" pitchFamily="34" charset="0"/>
                <a:ea typeface="Open Sans" panose="020B0606030504020204" pitchFamily="34" charset="0"/>
                <a:cs typeface="Open Sans" panose="020B0606030504020204" pitchFamily="34" charset="0"/>
              </a:rPr>
              <a:t>contact </a:t>
            </a:r>
            <a:r>
              <a:rPr lang="fr-FR" sz="5400" dirty="0" err="1">
                <a:solidFill>
                  <a:srgbClr val="202020"/>
                </a:solidFill>
                <a:latin typeface="Open Sans" panose="020B0606030504020204" pitchFamily="34" charset="0"/>
                <a:ea typeface="Open Sans" panose="020B0606030504020204" pitchFamily="34" charset="0"/>
                <a:cs typeface="Open Sans" panose="020B0606030504020204" pitchFamily="34" charset="0"/>
              </a:rPr>
              <a:t>Danna</a:t>
            </a:r>
            <a:r>
              <a:rPr lang="fr-FR" sz="5400" dirty="0">
                <a:solidFill>
                  <a:srgbClr val="202020"/>
                </a:solidFill>
                <a:latin typeface="Open Sans" panose="020B0606030504020204" pitchFamily="34" charset="0"/>
                <a:ea typeface="Open Sans" panose="020B0606030504020204" pitchFamily="34" charset="0"/>
                <a:cs typeface="Open Sans" panose="020B0606030504020204" pitchFamily="34" charset="0"/>
              </a:rPr>
              <a:t> Wiggins at </a:t>
            </a:r>
            <a:r>
              <a:rPr lang="fr-FR" sz="5400" b="0" i="0" u="sng"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3"/>
              </a:rPr>
              <a:t>dannawig2@gmail.com</a:t>
            </a:r>
            <a:r>
              <a:rPr lang="fr-FR" sz="5400" b="0" i="0" u="sng"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fr-FR" sz="5400" b="0" i="0" u="sng"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with</a:t>
            </a:r>
            <a:r>
              <a:rPr lang="fr-FR" sz="5400" b="0" i="0" u="sng"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questions.</a:t>
            </a:r>
          </a:p>
          <a:p>
            <a:pPr marL="0" marR="0">
              <a:spcBef>
                <a:spcPts val="0"/>
              </a:spcBef>
              <a:spcAft>
                <a:spcPts val="0"/>
              </a:spcAft>
            </a:pPr>
            <a:endParaRPr lang="en-US" sz="2000" b="1" i="1" dirty="0">
              <a:latin typeface="Open Sans" panose="020B0606030504020204" pitchFamily="34" charset="0"/>
              <a:ea typeface="Open Sans" panose="020B0606030504020204" pitchFamily="34" charset="0"/>
              <a:cs typeface="Open Sans" panose="020B0606030504020204" pitchFamily="34" charset="0"/>
            </a:endParaRPr>
          </a:p>
          <a:p>
            <a:pPr marL="0" marR="0">
              <a:spcBef>
                <a:spcPts val="0"/>
              </a:spcBef>
              <a:spcAft>
                <a:spcPts val="0"/>
              </a:spcAft>
            </a:pPr>
            <a:endParaRPr lang="en-US" sz="5400" dirty="0">
              <a:solidFill>
                <a:srgbClr val="20202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4"/>
          <p:cNvSpPr txBox="1"/>
          <p:nvPr/>
        </p:nvSpPr>
        <p:spPr>
          <a:xfrm>
            <a:off x="6531790" y="342900"/>
            <a:ext cx="5224420" cy="1095375"/>
          </a:xfrm>
          <a:prstGeom prst="rect">
            <a:avLst/>
          </a:prstGeom>
        </p:spPr>
        <p:txBody>
          <a:bodyPr wrap="square" lIns="0" tIns="0" rIns="0" bIns="0" rtlCol="0" anchor="t">
            <a:spAutoFit/>
          </a:bodyPr>
          <a:lstStyle/>
          <a:p>
            <a:pPr algn="ctr">
              <a:lnSpc>
                <a:spcPts val="8640"/>
              </a:lnSpc>
              <a:spcBef>
                <a:spcPct val="0"/>
              </a:spcBef>
            </a:pPr>
            <a:r>
              <a:rPr lang="en-US" sz="7200" spc="-286" dirty="0">
                <a:solidFill>
                  <a:srgbClr val="FFFF00"/>
                </a:solidFill>
                <a:latin typeface="Open Sans Bold"/>
              </a:rPr>
              <a:t>VOLUNTEER</a:t>
            </a:r>
          </a:p>
        </p:txBody>
      </p:sp>
    </p:spTree>
    <p:extLst>
      <p:ext uri="{BB962C8B-B14F-4D97-AF65-F5344CB8AC3E}">
        <p14:creationId xmlns:p14="http://schemas.microsoft.com/office/powerpoint/2010/main" val="1696136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76" y="1923"/>
            <a:ext cx="18287970" cy="10285077"/>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2"/>
            <a:stretch>
              <a:fillRect r="-2742"/>
            </a:stretch>
          </a:blipFill>
        </p:spPr>
        <p:txBody>
          <a:bodyPr/>
          <a:lstStyle/>
          <a:p>
            <a:endParaRPr lang="en-US"/>
          </a:p>
        </p:txBody>
      </p:sp>
      <p:sp>
        <p:nvSpPr>
          <p:cNvPr id="3" name="TextBox 3"/>
          <p:cNvSpPr txBox="1"/>
          <p:nvPr/>
        </p:nvSpPr>
        <p:spPr>
          <a:xfrm>
            <a:off x="1295400" y="2131962"/>
            <a:ext cx="16811624" cy="8802410"/>
          </a:xfrm>
          <a:prstGeom prst="rect">
            <a:avLst/>
          </a:prstGeom>
        </p:spPr>
        <p:txBody>
          <a:bodyPr wrap="square" lIns="0" tIns="0" rIns="0" bIns="0" rtlCol="0" anchor="t">
            <a:spAutoFit/>
          </a:bodyPr>
          <a:lstStyle/>
          <a:p>
            <a:pPr marL="0" marR="0">
              <a:spcBef>
                <a:spcPts val="1200"/>
              </a:spcBef>
              <a:spcAft>
                <a:spcPts val="1200"/>
              </a:spcAft>
            </a:pPr>
            <a:r>
              <a:rPr lang="en-US" sz="5400" dirty="0">
                <a:latin typeface="Open Sans" panose="020B0606030504020204" pitchFamily="34" charset="0"/>
                <a:ea typeface="Open Sans" panose="020B0606030504020204" pitchFamily="34" charset="0"/>
                <a:cs typeface="Open Sans" panose="020B0606030504020204" pitchFamily="34" charset="0"/>
              </a:rPr>
              <a:t>Our worship bulletin is now available online.</a:t>
            </a:r>
          </a:p>
          <a:p>
            <a:pPr marL="0" marR="0">
              <a:spcBef>
                <a:spcPts val="1200"/>
              </a:spcBef>
              <a:spcAft>
                <a:spcPts val="1200"/>
              </a:spcAft>
            </a:pPr>
            <a:r>
              <a:rPr lang="en-US" sz="5400" dirty="0">
                <a:latin typeface="Open Sans" panose="020B0606030504020204" pitchFamily="34" charset="0"/>
                <a:ea typeface="Open Sans" panose="020B0606030504020204" pitchFamily="34" charset="0"/>
                <a:cs typeface="Open Sans" panose="020B0606030504020204" pitchFamily="34" charset="0"/>
              </a:rPr>
              <a:t>Scan the QR Code for a digital version:</a:t>
            </a:r>
          </a:p>
          <a:p>
            <a:pPr marL="0" marR="0">
              <a:spcBef>
                <a:spcPts val="1200"/>
              </a:spcBef>
              <a:spcAft>
                <a:spcPts val="1200"/>
              </a:spcAft>
            </a:pPr>
            <a:endParaRPr lang="en-US" sz="5400" b="1" dirty="0">
              <a:latin typeface="Open Sans" panose="020B0606030504020204" pitchFamily="34" charset="0"/>
              <a:ea typeface="Open Sans" panose="020B0606030504020204" pitchFamily="34" charset="0"/>
              <a:cs typeface="Open Sans" panose="020B0606030504020204" pitchFamily="34" charset="0"/>
            </a:endParaRPr>
          </a:p>
          <a:p>
            <a:pPr marL="0" marR="0">
              <a:spcBef>
                <a:spcPts val="1200"/>
              </a:spcBef>
              <a:spcAft>
                <a:spcPts val="1200"/>
              </a:spcAft>
            </a:pPr>
            <a:r>
              <a:rPr lang="en-US" sz="5400" b="1" dirty="0">
                <a:latin typeface="Open Sans" panose="020B0606030504020204" pitchFamily="34" charset="0"/>
                <a:ea typeface="Open Sans" panose="020B0606030504020204" pitchFamily="34" charset="0"/>
                <a:cs typeface="Open Sans" panose="020B0606030504020204" pitchFamily="34" charset="0"/>
              </a:rPr>
              <a:t> </a:t>
            </a:r>
          </a:p>
          <a:p>
            <a:pPr marL="0" marR="0">
              <a:spcBef>
                <a:spcPts val="1200"/>
              </a:spcBef>
              <a:spcAft>
                <a:spcPts val="1200"/>
              </a:spcAft>
            </a:pPr>
            <a:endParaRPr lang="en-US" sz="5400" b="1" dirty="0">
              <a:latin typeface="Open Sans" panose="020B0606030504020204" pitchFamily="34" charset="0"/>
              <a:ea typeface="Open Sans" panose="020B0606030504020204" pitchFamily="34" charset="0"/>
              <a:cs typeface="Open Sans" panose="020B0606030504020204" pitchFamily="34" charset="0"/>
            </a:endParaRPr>
          </a:p>
          <a:p>
            <a:pPr marL="0" marR="0">
              <a:spcBef>
                <a:spcPts val="1200"/>
              </a:spcBef>
              <a:spcAft>
                <a:spcPts val="1200"/>
              </a:spcAft>
            </a:pPr>
            <a:endParaRPr lang="en-US" sz="5400" b="1" dirty="0">
              <a:effectLst/>
              <a:latin typeface="Open Sans" panose="020B0606030504020204" pitchFamily="34" charset="0"/>
              <a:ea typeface="Open Sans" panose="020B0606030504020204" pitchFamily="34" charset="0"/>
              <a:cs typeface="Open Sans" panose="020B0606030504020204" pitchFamily="34" charset="0"/>
            </a:endParaRPr>
          </a:p>
          <a:p>
            <a:pPr marL="0" marR="0">
              <a:spcBef>
                <a:spcPts val="1200"/>
              </a:spcBef>
              <a:spcAft>
                <a:spcPts val="1200"/>
              </a:spcAft>
            </a:pPr>
            <a:endParaRPr lang="en-US" sz="5400" b="1" dirty="0">
              <a:latin typeface="Open Sans" panose="020B0606030504020204" pitchFamily="34" charset="0"/>
              <a:ea typeface="Open Sans" panose="020B0606030504020204" pitchFamily="34" charset="0"/>
              <a:cs typeface="Open Sans" panose="020B0606030504020204" pitchFamily="34" charset="0"/>
            </a:endParaRPr>
          </a:p>
          <a:p>
            <a:pPr marL="0" marR="0">
              <a:spcBef>
                <a:spcPts val="1200"/>
              </a:spcBef>
              <a:spcAft>
                <a:spcPts val="1200"/>
              </a:spcAft>
            </a:pPr>
            <a:endParaRPr lang="en-US" sz="54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4"/>
          <p:cNvSpPr txBox="1"/>
          <p:nvPr/>
        </p:nvSpPr>
        <p:spPr>
          <a:xfrm>
            <a:off x="2286000" y="876300"/>
            <a:ext cx="12420600" cy="1102866"/>
          </a:xfrm>
          <a:prstGeom prst="rect">
            <a:avLst/>
          </a:prstGeom>
        </p:spPr>
        <p:txBody>
          <a:bodyPr wrap="square" lIns="0" tIns="0" rIns="0" bIns="0" rtlCol="0" anchor="t">
            <a:spAutoFit/>
          </a:bodyPr>
          <a:lstStyle/>
          <a:p>
            <a:pPr algn="ctr">
              <a:lnSpc>
                <a:spcPts val="8640"/>
              </a:lnSpc>
              <a:spcBef>
                <a:spcPct val="0"/>
              </a:spcBef>
            </a:pPr>
            <a:r>
              <a:rPr lang="en-US" sz="7200" spc="-286" dirty="0">
                <a:solidFill>
                  <a:srgbClr val="FFFF00"/>
                </a:solidFill>
                <a:latin typeface="Open Sans Bold"/>
              </a:rPr>
              <a:t>THIS MORNING’S BULLETIIN</a:t>
            </a:r>
          </a:p>
        </p:txBody>
      </p:sp>
      <p:sp>
        <p:nvSpPr>
          <p:cNvPr id="5" name="Rectangle 2">
            <a:extLst>
              <a:ext uri="{FF2B5EF4-FFF2-40B4-BE49-F238E27FC236}">
                <a16:creationId xmlns:a16="http://schemas.microsoft.com/office/drawing/2014/main" id="{43BDE1A0-3ED4-B638-1008-D0CA180B615C}"/>
              </a:ext>
            </a:extLst>
          </p:cNvPr>
          <p:cNvSpPr>
            <a:spLocks noChangeArrowheads="1"/>
          </p:cNvSpPr>
          <p:nvPr/>
        </p:nvSpPr>
        <p:spPr bwMode="auto">
          <a:xfrm>
            <a:off x="762000" y="1507343"/>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1" descr="A qr code on a white background&#10;&#10;Description automatically generated">
            <a:extLst>
              <a:ext uri="{FF2B5EF4-FFF2-40B4-BE49-F238E27FC236}">
                <a16:creationId xmlns:a16="http://schemas.microsoft.com/office/drawing/2014/main" id="{11B21B47-E0C4-DBD7-3433-F40FC4B79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588657"/>
            <a:ext cx="41910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918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 y="1"/>
            <a:ext cx="18287970" cy="10325100"/>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2"/>
            <a:stretch>
              <a:fillRect r="-2742"/>
            </a:stretch>
          </a:blipFill>
        </p:spPr>
        <p:txBody>
          <a:bodyPr/>
          <a:lstStyle/>
          <a:p>
            <a:endParaRPr lang="en-US"/>
          </a:p>
        </p:txBody>
      </p:sp>
      <p:sp>
        <p:nvSpPr>
          <p:cNvPr id="3" name="TextBox 3"/>
          <p:cNvSpPr txBox="1"/>
          <p:nvPr/>
        </p:nvSpPr>
        <p:spPr>
          <a:xfrm>
            <a:off x="0" y="2068122"/>
            <a:ext cx="18287969" cy="5893921"/>
          </a:xfrm>
          <a:prstGeom prst="rect">
            <a:avLst/>
          </a:prstGeom>
        </p:spPr>
        <p:txBody>
          <a:bodyPr wrap="square" lIns="0" tIns="0" rIns="0" bIns="0" rtlCol="0" anchor="t">
            <a:spAutoFit/>
          </a:bodyPr>
          <a:lstStyle/>
          <a:p>
            <a:pPr marL="0" marR="0" algn="ctr">
              <a:spcBef>
                <a:spcPts val="600"/>
              </a:spcBef>
              <a:spcAft>
                <a:spcPts val="600"/>
              </a:spcAft>
            </a:pPr>
            <a:endParaRPr lang="en-US" sz="5400" b="1" dirty="0">
              <a:latin typeface="Open Sans" panose="020B0606030504020204" pitchFamily="34" charset="0"/>
              <a:ea typeface="Open Sans" panose="020B0606030504020204" pitchFamily="34" charset="0"/>
              <a:cs typeface="Open Sans" panose="020B0606030504020204" pitchFamily="34" charset="0"/>
            </a:endParaRPr>
          </a:p>
          <a:p>
            <a:pPr marL="0" marR="0" algn="ctr">
              <a:spcBef>
                <a:spcPts val="600"/>
              </a:spcBef>
              <a:spcAft>
                <a:spcPts val="600"/>
              </a:spcAft>
            </a:pP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0" marR="0" algn="ctr">
              <a:spcBef>
                <a:spcPts val="600"/>
              </a:spcBef>
              <a:spcAft>
                <a:spcPts val="600"/>
              </a:spcAft>
            </a:pPr>
            <a:endParaRPr lang="en-US" sz="2000" b="1" dirty="0">
              <a:latin typeface="Open Sans" panose="020B0606030504020204" pitchFamily="34" charset="0"/>
              <a:ea typeface="Open Sans" panose="020B0606030504020204" pitchFamily="34" charset="0"/>
              <a:cs typeface="Open Sans" panose="020B0606030504020204" pitchFamily="34" charset="0"/>
            </a:endParaRPr>
          </a:p>
          <a:p>
            <a:br>
              <a:rPr lang="en-US" sz="7200" dirty="0"/>
            </a:br>
            <a:endParaRPr lang="en-US" sz="5400" b="1" dirty="0">
              <a:effectLst/>
              <a:latin typeface="Open Sans" panose="020B0606030504020204" pitchFamily="34" charset="0"/>
              <a:ea typeface="Open Sans" panose="020B0606030504020204" pitchFamily="34" charset="0"/>
              <a:cs typeface="Open Sans" panose="020B0606030504020204" pitchFamily="34" charset="0"/>
            </a:endParaRPr>
          </a:p>
          <a:p>
            <a:pPr marL="0" marR="0">
              <a:spcBef>
                <a:spcPts val="1200"/>
              </a:spcBef>
              <a:spcAft>
                <a:spcPts val="1200"/>
              </a:spcAft>
            </a:pPr>
            <a:endParaRPr lang="en-US" sz="5400" b="1" dirty="0">
              <a:latin typeface="Open Sans" panose="020B0606030504020204" pitchFamily="34" charset="0"/>
              <a:ea typeface="Open Sans" panose="020B0606030504020204" pitchFamily="34" charset="0"/>
              <a:cs typeface="Open Sans" panose="020B0606030504020204" pitchFamily="34" charset="0"/>
            </a:endParaRPr>
          </a:p>
          <a:p>
            <a:pPr marL="0" marR="0">
              <a:spcBef>
                <a:spcPts val="1200"/>
              </a:spcBef>
              <a:spcAft>
                <a:spcPts val="1200"/>
              </a:spcAft>
            </a:pPr>
            <a:endParaRPr lang="en-US" sz="54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4"/>
          <p:cNvSpPr txBox="1"/>
          <p:nvPr/>
        </p:nvSpPr>
        <p:spPr>
          <a:xfrm>
            <a:off x="2400284" y="1072282"/>
            <a:ext cx="13487400" cy="1102866"/>
          </a:xfrm>
          <a:prstGeom prst="rect">
            <a:avLst/>
          </a:prstGeom>
        </p:spPr>
        <p:txBody>
          <a:bodyPr wrap="square" lIns="0" tIns="0" rIns="0" bIns="0" rtlCol="0" anchor="t">
            <a:spAutoFit/>
          </a:bodyPr>
          <a:lstStyle/>
          <a:p>
            <a:pPr algn="ctr">
              <a:lnSpc>
                <a:spcPts val="8640"/>
              </a:lnSpc>
              <a:spcBef>
                <a:spcPct val="0"/>
              </a:spcBef>
            </a:pPr>
            <a:r>
              <a:rPr lang="en-US" sz="7200" spc="-286" dirty="0">
                <a:solidFill>
                  <a:srgbClr val="FFFF00"/>
                </a:solidFill>
                <a:latin typeface="Open Sans Bold"/>
              </a:rPr>
              <a:t>Welcome to Worship!  </a:t>
            </a:r>
          </a:p>
        </p:txBody>
      </p:sp>
      <p:sp>
        <p:nvSpPr>
          <p:cNvPr id="5" name="Rectangle 2">
            <a:extLst>
              <a:ext uri="{FF2B5EF4-FFF2-40B4-BE49-F238E27FC236}">
                <a16:creationId xmlns:a16="http://schemas.microsoft.com/office/drawing/2014/main" id="{43BDE1A0-3ED4-B638-1008-D0CA180B615C}"/>
              </a:ext>
            </a:extLst>
          </p:cNvPr>
          <p:cNvSpPr>
            <a:spLocks noChangeArrowheads="1"/>
          </p:cNvSpPr>
          <p:nvPr/>
        </p:nvSpPr>
        <p:spPr bwMode="auto">
          <a:xfrm>
            <a:off x="762000" y="1507343"/>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1C6747BC-718F-3284-BAE1-F7A4462E3C88}"/>
              </a:ext>
            </a:extLst>
          </p:cNvPr>
          <p:cNvSpPr txBox="1"/>
          <p:nvPr/>
        </p:nvSpPr>
        <p:spPr>
          <a:xfrm>
            <a:off x="1981184" y="2625897"/>
            <a:ext cx="14325600" cy="5632311"/>
          </a:xfrm>
          <a:prstGeom prst="rect">
            <a:avLst/>
          </a:prstGeom>
          <a:noFill/>
        </p:spPr>
        <p:txBody>
          <a:bodyPr wrap="square" rtlCol="0">
            <a:spAutoFit/>
          </a:bodyPr>
          <a:lstStyle/>
          <a:p>
            <a:pPr algn="ctr"/>
            <a:r>
              <a:rPr lang="en-US" sz="7200" b="1" dirty="0">
                <a:latin typeface="Open Sans" panose="020B0606030504020204" pitchFamily="34" charset="0"/>
                <a:ea typeface="Open Sans" panose="020B0606030504020204" pitchFamily="34" charset="0"/>
                <a:cs typeface="Open Sans" panose="020B0606030504020204" pitchFamily="34" charset="0"/>
              </a:rPr>
              <a:t>Lent Week 1:</a:t>
            </a:r>
          </a:p>
          <a:p>
            <a:pPr algn="ctr"/>
            <a:endParaRPr lang="en-US" sz="7200" b="1" dirty="0">
              <a:latin typeface="Open Sans" panose="020B0606030504020204" pitchFamily="34" charset="0"/>
              <a:ea typeface="Open Sans" panose="020B0606030504020204" pitchFamily="34" charset="0"/>
              <a:cs typeface="Open Sans" panose="020B0606030504020204" pitchFamily="34" charset="0"/>
            </a:endParaRPr>
          </a:p>
          <a:p>
            <a:pPr algn="ctr"/>
            <a:r>
              <a:rPr lang="en-US" sz="7200" b="1" dirty="0">
                <a:latin typeface="Open Sans" panose="020B0606030504020204" pitchFamily="34" charset="0"/>
                <a:ea typeface="Open Sans" panose="020B0606030504020204" pitchFamily="34" charset="0"/>
                <a:cs typeface="Open Sans" panose="020B0606030504020204" pitchFamily="34" charset="0"/>
              </a:rPr>
              <a:t>“The Holy Work of Unwinding”</a:t>
            </a:r>
          </a:p>
          <a:p>
            <a:pPr algn="ctr"/>
            <a:endParaRPr lang="en-US" sz="7200" b="1" dirty="0">
              <a:latin typeface="Open Sans" panose="020B0606030504020204" pitchFamily="34" charset="0"/>
              <a:ea typeface="Open Sans" panose="020B0606030504020204" pitchFamily="34" charset="0"/>
              <a:cs typeface="Open Sans" panose="020B0606030504020204" pitchFamily="34" charset="0"/>
            </a:endParaRPr>
          </a:p>
          <a:p>
            <a:pPr algn="ctr"/>
            <a:r>
              <a:rPr lang="en-US" sz="7200" b="1" dirty="0">
                <a:latin typeface="Open Sans" panose="020B0606030504020204" pitchFamily="34" charset="0"/>
                <a:ea typeface="Open Sans" panose="020B0606030504020204" pitchFamily="34" charset="0"/>
                <a:cs typeface="Open Sans" panose="020B0606030504020204" pitchFamily="34" charset="0"/>
              </a:rPr>
              <a:t>February 22, 2026 </a:t>
            </a:r>
          </a:p>
        </p:txBody>
      </p:sp>
    </p:spTree>
    <p:extLst>
      <p:ext uri="{BB962C8B-B14F-4D97-AF65-F5344CB8AC3E}">
        <p14:creationId xmlns:p14="http://schemas.microsoft.com/office/powerpoint/2010/main" val="1044815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9A77F72D-2269-8639-2357-30418DB8CFE5}"/>
            </a:ext>
          </a:extLst>
        </p:cNvPr>
        <p:cNvGrpSpPr/>
        <p:nvPr/>
      </p:nvGrpSpPr>
      <p:grpSpPr>
        <a:xfrm>
          <a:off x="0" y="0"/>
          <a:ext cx="0" cy="0"/>
          <a:chOff x="0" y="0"/>
          <a:chExt cx="0" cy="0"/>
        </a:xfrm>
      </p:grpSpPr>
    </p:spTree>
    <p:extLst>
      <p:ext uri="{BB962C8B-B14F-4D97-AF65-F5344CB8AC3E}">
        <p14:creationId xmlns:p14="http://schemas.microsoft.com/office/powerpoint/2010/main" val="2527750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152243</TotalTime>
  <Words>1223</Words>
  <Application>Microsoft Office PowerPoint</Application>
  <PresentationFormat>Custom</PresentationFormat>
  <Paragraphs>200</Paragraphs>
  <Slides>33</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Open Sans Bold</vt:lpstr>
      <vt:lpstr>arial</vt:lpstr>
      <vt:lpstr>arial</vt:lpstr>
      <vt:lpstr>Times New Roman</vt:lpstr>
      <vt:lpstr>Open Sans</vt:lpstr>
      <vt:lpstr>Aptos</vt:lpstr>
      <vt:lpstr>Calibri</vt:lpstr>
      <vt:lpstr>Canva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Worship July 16, 2023</dc:title>
  <dc:creator>Office</dc:creator>
  <cp:lastModifiedBy>Kat Roderick</cp:lastModifiedBy>
  <cp:revision>192</cp:revision>
  <dcterms:created xsi:type="dcterms:W3CDTF">2006-08-16T00:00:00Z</dcterms:created>
  <dcterms:modified xsi:type="dcterms:W3CDTF">2026-02-20T18:38:12Z</dcterms:modified>
  <dc:identifier>DAFoV_dEPjw</dc:identifier>
</cp:coreProperties>
</file>